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cx="18288000" cy="10287000"/>
  <p:notesSz cx="6858000" cy="9144000"/>
  <p:embeddedFontLst>
    <p:embeddedFont>
      <p:font typeface="Arimo" panose="020B0604020202020204" charset="0"/>
      <p:regular r:id="rId36"/>
    </p:embeddedFont>
    <p:embeddedFont>
      <p:font typeface="Arimo Bold" panose="020B0604020202020204" charset="0"/>
      <p:regular r:id="rId37"/>
    </p:embeddedFont>
    <p:embeddedFont>
      <p:font typeface="Bebas Neue Cyrillic" panose="020B0604020202020204" charset="0"/>
      <p:regular r:id="rId38"/>
    </p:embeddedFont>
    <p:embeddedFont>
      <p:font typeface="Big Shoulders Display Bold" panose="020B0604020202020204" charset="0"/>
      <p:regular r:id="rId39"/>
    </p:embeddedFont>
    <p:embeddedFont>
      <p:font typeface="Canva Sans" panose="020B0604020202020204" charset="0"/>
      <p:regular r:id="rId40"/>
    </p:embeddedFont>
    <p:embeddedFont>
      <p:font typeface="Canva Sans Bold" panose="020B0604020202020204" charset="0"/>
      <p:regular r:id="rId41"/>
    </p:embeddedFont>
    <p:embeddedFont>
      <p:font typeface="Gotham" panose="020B0604020202020204" charset="0"/>
      <p:regular r:id="rId42"/>
    </p:embeddedFont>
    <p:embeddedFont>
      <p:font typeface="Mokoto" panose="020B0604020202020204" charset="0"/>
      <p:regular r:id="rId43"/>
    </p:embeddedFont>
    <p:embeddedFont>
      <p:font typeface="Nickainley" panose="020B0604020202020204" charset="0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119337" y="7969812"/>
            <a:ext cx="168663" cy="1288488"/>
            <a:chOff x="0" y="0"/>
            <a:chExt cx="229432" cy="17527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432" cy="1752723"/>
            </a:xfrm>
            <a:custGeom>
              <a:avLst/>
              <a:gdLst/>
              <a:ahLst/>
              <a:cxnLst/>
              <a:rect l="l" t="t" r="r" b="b"/>
              <a:pathLst>
                <a:path w="229432" h="1752723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230600" y="0"/>
            <a:ext cx="1028700" cy="10287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434452" y="1284248"/>
            <a:ext cx="6531784" cy="7718504"/>
          </a:xfrm>
          <a:custGeom>
            <a:avLst/>
            <a:gdLst/>
            <a:ahLst/>
            <a:cxnLst/>
            <a:rect l="l" t="t" r="r" b="b"/>
            <a:pathLst>
              <a:path w="6531784" h="7718504">
                <a:moveTo>
                  <a:pt x="0" y="0"/>
                </a:moveTo>
                <a:lnTo>
                  <a:pt x="6531784" y="0"/>
                </a:lnTo>
                <a:lnTo>
                  <a:pt x="6531784" y="7718504"/>
                </a:lnTo>
                <a:lnTo>
                  <a:pt x="0" y="77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-2780270" y="7990597"/>
            <a:ext cx="5560541" cy="4114800"/>
          </a:xfrm>
          <a:custGeom>
            <a:avLst/>
            <a:gdLst/>
            <a:ahLst/>
            <a:cxnLst/>
            <a:rect l="l" t="t" r="r" b="b"/>
            <a:pathLst>
              <a:path w="5560541" h="4114800">
                <a:moveTo>
                  <a:pt x="0" y="0"/>
                </a:moveTo>
                <a:lnTo>
                  <a:pt x="5560540" y="0"/>
                </a:lnTo>
                <a:lnTo>
                  <a:pt x="5560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890506" y="1118892"/>
            <a:ext cx="9921057" cy="5350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31"/>
              </a:lnSpc>
              <a:spcBef>
                <a:spcPct val="0"/>
              </a:spcBef>
            </a:pPr>
            <a:r>
              <a:rPr lang="en-US" sz="3130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Leaves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5136945"/>
            <a:ext cx="10246010" cy="2822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30"/>
              </a:lnSpc>
              <a:spcBef>
                <a:spcPct val="0"/>
              </a:spcBef>
            </a:pPr>
            <a:r>
              <a:rPr lang="en-US" sz="16378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Classification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16570"/>
            <a:ext cx="18288000" cy="2653860"/>
            <a:chOff x="0" y="0"/>
            <a:chExt cx="24877058" cy="36100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77058" cy="3610031"/>
            </a:xfrm>
            <a:custGeom>
              <a:avLst/>
              <a:gdLst/>
              <a:ahLst/>
              <a:cxnLst/>
              <a:rect l="l" t="t" r="r" b="b"/>
              <a:pathLst>
                <a:path w="24877058" h="3610031">
                  <a:moveTo>
                    <a:pt x="0" y="0"/>
                  </a:moveTo>
                  <a:lnTo>
                    <a:pt x="24877058" y="0"/>
                  </a:lnTo>
                  <a:lnTo>
                    <a:pt x="24877058" y="3610031"/>
                  </a:lnTo>
                  <a:lnTo>
                    <a:pt x="0" y="3610031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877058" cy="3648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3798656"/>
            <a:ext cx="18288000" cy="280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86"/>
              </a:lnSpc>
            </a:pPr>
            <a:r>
              <a:rPr lang="en-US" sz="8062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Dataset</a:t>
            </a:r>
          </a:p>
          <a:p>
            <a:pPr algn="ctr">
              <a:lnSpc>
                <a:spcPts val="11286"/>
              </a:lnSpc>
            </a:pPr>
            <a:r>
              <a:rPr lang="en-US" sz="8062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Data preprocessing</a:t>
            </a:r>
          </a:p>
        </p:txBody>
      </p:sp>
      <p:sp>
        <p:nvSpPr>
          <p:cNvPr id="8" name="Freeform 8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2780270" y="7990597"/>
            <a:ext cx="5560541" cy="4114800"/>
          </a:xfrm>
          <a:custGeom>
            <a:avLst/>
            <a:gdLst/>
            <a:ahLst/>
            <a:cxnLst/>
            <a:rect l="l" t="t" r="r" b="b"/>
            <a:pathLst>
              <a:path w="5560541" h="4114800">
                <a:moveTo>
                  <a:pt x="0" y="0"/>
                </a:moveTo>
                <a:lnTo>
                  <a:pt x="5560540" y="0"/>
                </a:lnTo>
                <a:lnTo>
                  <a:pt x="5560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92063" y="1079409"/>
            <a:ext cx="8219715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009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Dataset description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956289"/>
            <a:ext cx="16230600" cy="5249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7039"/>
              </a:lnSpc>
              <a:buFont typeface="Arial"/>
              <a:buChar char="•"/>
            </a:pPr>
            <a:r>
              <a:rPr lang="en-US" sz="3999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Total Samples:</a:t>
            </a:r>
            <a:r>
              <a:rPr lang="en-US" sz="3999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5,262 images</a:t>
            </a:r>
          </a:p>
          <a:p>
            <a:pPr marL="863599" lvl="1" indent="-431800" algn="l">
              <a:lnSpc>
                <a:spcPts val="7039"/>
              </a:lnSpc>
              <a:buFont typeface="Arial"/>
              <a:buChar char="•"/>
            </a:pPr>
            <a:r>
              <a:rPr lang="en-US" sz="3999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Image Format:</a:t>
            </a:r>
            <a:r>
              <a:rPr lang="en-US" sz="3999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JPG &amp; RGB color space ( 3 channels )</a:t>
            </a:r>
          </a:p>
          <a:p>
            <a:pPr marL="863599" lvl="1" indent="-431800" algn="l">
              <a:lnSpc>
                <a:spcPts val="7039"/>
              </a:lnSpc>
              <a:buFont typeface="Arial"/>
              <a:buChar char="•"/>
            </a:pPr>
            <a:r>
              <a:rPr lang="en-US" sz="3999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Capture Style:</a:t>
            </a:r>
            <a:r>
              <a:rPr lang="en-US" sz="3999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Natural environment photography, with a mix of clean and cluttered backgrounds</a:t>
            </a:r>
          </a:p>
          <a:p>
            <a:pPr marL="863599" lvl="1" indent="-431800" algn="l">
              <a:lnSpc>
                <a:spcPts val="7039"/>
              </a:lnSpc>
              <a:buFont typeface="Arial"/>
              <a:buChar char="•"/>
            </a:pPr>
            <a:r>
              <a:rPr lang="en-US" sz="3999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Leaf Presentation:</a:t>
            </a:r>
            <a:r>
              <a:rPr lang="en-US" sz="3999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Leaves appear in various orientations and lighting conditions, emulating real-world variability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987218" y="1028700"/>
            <a:ext cx="9272082" cy="3107960"/>
          </a:xfrm>
          <a:custGeom>
            <a:avLst/>
            <a:gdLst/>
            <a:ahLst/>
            <a:cxnLst/>
            <a:rect l="l" t="t" r="r" b="b"/>
            <a:pathLst>
              <a:path w="9272082" h="3107960">
                <a:moveTo>
                  <a:pt x="0" y="0"/>
                </a:moveTo>
                <a:lnTo>
                  <a:pt x="9272082" y="0"/>
                </a:lnTo>
                <a:lnTo>
                  <a:pt x="9272082" y="3107960"/>
                </a:lnTo>
                <a:lnTo>
                  <a:pt x="0" y="310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93" t="-100724" r="-39412" b="-513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834877" y="4433388"/>
            <a:ext cx="9424423" cy="3947088"/>
          </a:xfrm>
          <a:custGeom>
            <a:avLst/>
            <a:gdLst/>
            <a:ahLst/>
            <a:cxnLst/>
            <a:rect l="l" t="t" r="r" b="b"/>
            <a:pathLst>
              <a:path w="9424423" h="3947088">
                <a:moveTo>
                  <a:pt x="0" y="0"/>
                </a:moveTo>
                <a:lnTo>
                  <a:pt x="9424423" y="0"/>
                </a:lnTo>
                <a:lnTo>
                  <a:pt x="9424423" y="3947088"/>
                </a:lnTo>
                <a:lnTo>
                  <a:pt x="0" y="3947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105" t="-56168" r="-24633" b="-247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2022735"/>
            <a:ext cx="6958518" cy="5645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FF009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Visualize Sample Images from Each Class</a:t>
            </a:r>
          </a:p>
          <a:p>
            <a:pPr algn="l">
              <a:lnSpc>
                <a:spcPts val="11200"/>
              </a:lnSpc>
              <a:spcBef>
                <a:spcPct val="0"/>
              </a:spcBef>
            </a:pPr>
            <a:endParaRPr lang="en-US" sz="8000">
              <a:solidFill>
                <a:srgbClr val="FF0099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527797" y="1028700"/>
            <a:ext cx="6828920" cy="2474785"/>
          </a:xfrm>
          <a:custGeom>
            <a:avLst/>
            <a:gdLst/>
            <a:ahLst/>
            <a:cxnLst/>
            <a:rect l="l" t="t" r="r" b="b"/>
            <a:pathLst>
              <a:path w="6828920" h="2474785">
                <a:moveTo>
                  <a:pt x="0" y="0"/>
                </a:moveTo>
                <a:lnTo>
                  <a:pt x="6828920" y="0"/>
                </a:lnTo>
                <a:lnTo>
                  <a:pt x="6828920" y="2474785"/>
                </a:lnTo>
                <a:lnTo>
                  <a:pt x="0" y="2474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138" t="-130793" r="-106109" b="-1155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51266" y="1486630"/>
            <a:ext cx="6976531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009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Data Splitting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802821"/>
            <a:ext cx="16230600" cy="5249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7039"/>
              </a:lnSpc>
              <a:buFont typeface="Arial"/>
              <a:buChar char="•"/>
            </a:pPr>
            <a:r>
              <a:rPr lang="en-US" sz="3999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Training Set:</a:t>
            </a:r>
            <a:r>
              <a:rPr lang="en-US" sz="3999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Labeled images across all 10 classes for supervised model training</a:t>
            </a:r>
          </a:p>
          <a:p>
            <a:pPr marL="863599" lvl="1" indent="-431800" algn="l">
              <a:lnSpc>
                <a:spcPts val="7039"/>
              </a:lnSpc>
              <a:buFont typeface="Arial"/>
              <a:buChar char="•"/>
            </a:pPr>
            <a:r>
              <a:rPr lang="en-US" sz="3999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Validation Set:</a:t>
            </a:r>
            <a:r>
              <a:rPr lang="en-US" sz="3999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Held-out samples used for tuning hyperparameters</a:t>
            </a:r>
          </a:p>
          <a:p>
            <a:pPr marL="863599" lvl="1" indent="-431800" algn="l">
              <a:lnSpc>
                <a:spcPts val="7039"/>
              </a:lnSpc>
              <a:buFont typeface="Arial"/>
              <a:buChar char="•"/>
            </a:pPr>
            <a:r>
              <a:rPr lang="en-US" sz="3999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Test Set:</a:t>
            </a:r>
            <a:r>
              <a:rPr lang="en-US" sz="3999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Final evaluation set with hidden labels to assess generalization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111948" y="2956962"/>
            <a:ext cx="8475735" cy="2972498"/>
          </a:xfrm>
          <a:custGeom>
            <a:avLst/>
            <a:gdLst/>
            <a:ahLst/>
            <a:cxnLst/>
            <a:rect l="l" t="t" r="r" b="b"/>
            <a:pathLst>
              <a:path w="8475735" h="2972498">
                <a:moveTo>
                  <a:pt x="0" y="0"/>
                </a:moveTo>
                <a:lnTo>
                  <a:pt x="8475736" y="0"/>
                </a:lnTo>
                <a:lnTo>
                  <a:pt x="8475736" y="2972498"/>
                </a:lnTo>
                <a:lnTo>
                  <a:pt x="0" y="297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16" t="-123152" r="-75854" b="-794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857250"/>
            <a:ext cx="13228937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009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Image Preprocessing Function: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620030"/>
            <a:ext cx="10430743" cy="3699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9802" lvl="1" indent="-459901" algn="l">
              <a:lnSpc>
                <a:spcPts val="7498"/>
              </a:lnSpc>
              <a:buFont typeface="Arial"/>
              <a:buChar char="•"/>
            </a:pPr>
            <a:r>
              <a:rPr lang="en-US" sz="426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Reads each image</a:t>
            </a:r>
          </a:p>
          <a:p>
            <a:pPr marL="919802" lvl="1" indent="-459901" algn="l">
              <a:lnSpc>
                <a:spcPts val="7498"/>
              </a:lnSpc>
              <a:buFont typeface="Arial"/>
              <a:buChar char="•"/>
            </a:pPr>
            <a:r>
              <a:rPr lang="en-US" sz="426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Decodes it to RGB</a:t>
            </a:r>
          </a:p>
          <a:p>
            <a:pPr marL="919802" lvl="1" indent="-459901" algn="l">
              <a:lnSpc>
                <a:spcPts val="7498"/>
              </a:lnSpc>
              <a:buFont typeface="Arial"/>
              <a:buChar char="•"/>
            </a:pPr>
            <a:r>
              <a:rPr lang="en-US" sz="426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Resizes to 224×224</a:t>
            </a:r>
          </a:p>
          <a:p>
            <a:pPr marL="919802" lvl="1" indent="-459901" algn="l">
              <a:lnSpc>
                <a:spcPts val="7498"/>
              </a:lnSpc>
              <a:buFont typeface="Arial"/>
              <a:buChar char="•"/>
            </a:pPr>
            <a:r>
              <a:rPr lang="en-US" sz="426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Scales pixel values to [0, 1] range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977502" y="3175364"/>
            <a:ext cx="8362410" cy="2400552"/>
          </a:xfrm>
          <a:custGeom>
            <a:avLst/>
            <a:gdLst/>
            <a:ahLst/>
            <a:cxnLst/>
            <a:rect l="l" t="t" r="r" b="b"/>
            <a:pathLst>
              <a:path w="8362410" h="2400552">
                <a:moveTo>
                  <a:pt x="0" y="0"/>
                </a:moveTo>
                <a:lnTo>
                  <a:pt x="8362410" y="0"/>
                </a:lnTo>
                <a:lnTo>
                  <a:pt x="8362410" y="2400552"/>
                </a:lnTo>
                <a:lnTo>
                  <a:pt x="0" y="24005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894" t="-167624" r="-115770" b="-1880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33751" y="3175364"/>
            <a:ext cx="8343751" cy="1775833"/>
          </a:xfrm>
          <a:custGeom>
            <a:avLst/>
            <a:gdLst/>
            <a:ahLst/>
            <a:cxnLst/>
            <a:rect l="l" t="t" r="r" b="b"/>
            <a:pathLst>
              <a:path w="8343751" h="1775833">
                <a:moveTo>
                  <a:pt x="0" y="0"/>
                </a:moveTo>
                <a:lnTo>
                  <a:pt x="8343751" y="0"/>
                </a:lnTo>
                <a:lnTo>
                  <a:pt x="8343751" y="1775833"/>
                </a:lnTo>
                <a:lnTo>
                  <a:pt x="0" y="1775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315" t="-338800" r="-120460" b="-19195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857250"/>
            <a:ext cx="5401339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009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Label encoding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627773"/>
            <a:ext cx="15060199" cy="2637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45"/>
              </a:lnSpc>
            </a:pPr>
            <a:r>
              <a:rPr lang="en-US" sz="406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Transformed class labels from strings to integers using LabelEncoder for model from scratch and one hot encoding for pretrained 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70160" y="2396175"/>
            <a:ext cx="6818336" cy="77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6"/>
              </a:lnSpc>
            </a:pPr>
            <a:r>
              <a:rPr lang="en-US" sz="3776">
                <a:solidFill>
                  <a:srgbClr val="C101FB"/>
                </a:solidFill>
                <a:latin typeface="Nickainley"/>
                <a:ea typeface="Nickainley"/>
                <a:cs typeface="Nickainley"/>
                <a:sym typeface="Nickainley"/>
              </a:rPr>
              <a:t>Model from scratch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66290" y="2396175"/>
            <a:ext cx="6818336" cy="77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6"/>
              </a:lnSpc>
            </a:pPr>
            <a:r>
              <a:rPr lang="en-US" sz="3776">
                <a:solidFill>
                  <a:srgbClr val="C101FB"/>
                </a:solidFill>
                <a:latin typeface="Nickainley"/>
                <a:ea typeface="Nickainley"/>
                <a:cs typeface="Nickainley"/>
                <a:sym typeface="Nickainley"/>
              </a:rPr>
              <a:t>Pretrained model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378505" y="6672035"/>
            <a:ext cx="6818336" cy="2586265"/>
          </a:xfrm>
          <a:custGeom>
            <a:avLst/>
            <a:gdLst/>
            <a:ahLst/>
            <a:cxnLst/>
            <a:rect l="l" t="t" r="r" b="b"/>
            <a:pathLst>
              <a:path w="6818336" h="2586265">
                <a:moveTo>
                  <a:pt x="0" y="0"/>
                </a:moveTo>
                <a:lnTo>
                  <a:pt x="6818336" y="0"/>
                </a:lnTo>
                <a:lnTo>
                  <a:pt x="6818336" y="2586265"/>
                </a:lnTo>
                <a:lnTo>
                  <a:pt x="0" y="25862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573" t="-231624" r="-162025" b="-931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378505" y="3430852"/>
            <a:ext cx="6880795" cy="2557840"/>
          </a:xfrm>
          <a:custGeom>
            <a:avLst/>
            <a:gdLst/>
            <a:ahLst/>
            <a:cxnLst/>
            <a:rect l="l" t="t" r="r" b="b"/>
            <a:pathLst>
              <a:path w="6880795" h="2557840">
                <a:moveTo>
                  <a:pt x="0" y="0"/>
                </a:moveTo>
                <a:lnTo>
                  <a:pt x="6880795" y="0"/>
                </a:lnTo>
                <a:lnTo>
                  <a:pt x="6880795" y="2557840"/>
                </a:lnTo>
                <a:lnTo>
                  <a:pt x="0" y="2557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078" t="-171956" r="-158079" b="-1502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857250"/>
            <a:ext cx="7047144" cy="280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FF009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Data Augmentation</a:t>
            </a:r>
          </a:p>
          <a:p>
            <a:pPr algn="l">
              <a:lnSpc>
                <a:spcPts val="11200"/>
              </a:lnSpc>
              <a:spcBef>
                <a:spcPct val="0"/>
              </a:spcBef>
            </a:pPr>
            <a:endParaRPr lang="en-US" sz="8000">
              <a:solidFill>
                <a:srgbClr val="FF0099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2621236"/>
            <a:ext cx="9349805" cy="663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5275" lvl="1" indent="-407637" algn="l">
              <a:lnSpc>
                <a:spcPts val="6646"/>
              </a:lnSpc>
              <a:buFont typeface="Arial"/>
              <a:buChar char="•"/>
            </a:pPr>
            <a:r>
              <a:rPr lang="en-US" sz="3776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Randomly rotate images up to 30°</a:t>
            </a:r>
          </a:p>
          <a:p>
            <a:pPr marL="815275" lvl="1" indent="-407637" algn="l">
              <a:lnSpc>
                <a:spcPts val="6646"/>
              </a:lnSpc>
              <a:buFont typeface="Arial"/>
              <a:buChar char="•"/>
            </a:pPr>
            <a:r>
              <a:rPr lang="en-US" sz="3776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Shift image horizontally by 20%</a:t>
            </a:r>
          </a:p>
          <a:p>
            <a:pPr marL="815275" lvl="1" indent="-407637" algn="l">
              <a:lnSpc>
                <a:spcPts val="6646"/>
              </a:lnSpc>
              <a:buFont typeface="Arial"/>
              <a:buChar char="•"/>
            </a:pPr>
            <a:r>
              <a:rPr lang="en-US" sz="3776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Shift image vertically by 20%</a:t>
            </a:r>
          </a:p>
          <a:p>
            <a:pPr marL="815275" lvl="1" indent="-407637" algn="l">
              <a:lnSpc>
                <a:spcPts val="6646"/>
              </a:lnSpc>
              <a:buFont typeface="Arial"/>
              <a:buChar char="•"/>
            </a:pPr>
            <a:r>
              <a:rPr lang="en-US" sz="3776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Random zoom in/out by 30%</a:t>
            </a:r>
          </a:p>
          <a:p>
            <a:pPr marL="815275" lvl="1" indent="-407637" algn="l">
              <a:lnSpc>
                <a:spcPts val="6646"/>
              </a:lnSpc>
              <a:buFont typeface="Arial"/>
              <a:buChar char="•"/>
            </a:pPr>
            <a:r>
              <a:rPr lang="en-US" sz="3776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Random horizontal flip</a:t>
            </a:r>
          </a:p>
          <a:p>
            <a:pPr marL="815275" lvl="1" indent="-407637" algn="l">
              <a:lnSpc>
                <a:spcPts val="6646"/>
              </a:lnSpc>
              <a:buFont typeface="Arial"/>
              <a:buChar char="•"/>
            </a:pPr>
            <a:r>
              <a:rPr lang="en-US" sz="3776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Random vertical flip</a:t>
            </a:r>
          </a:p>
          <a:p>
            <a:pPr marL="815275" lvl="1" indent="-407637" algn="l">
              <a:lnSpc>
                <a:spcPts val="6646"/>
              </a:lnSpc>
              <a:buFont typeface="Arial"/>
              <a:buChar char="•"/>
            </a:pPr>
            <a:r>
              <a:rPr lang="en-US" sz="3776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Fill mode nearest</a:t>
            </a:r>
          </a:p>
          <a:p>
            <a:pPr algn="l">
              <a:lnSpc>
                <a:spcPts val="6646"/>
              </a:lnSpc>
            </a:pPr>
            <a:endParaRPr lang="en-US" sz="3776">
              <a:solidFill>
                <a:srgbClr val="FFFFFF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440964" y="2785769"/>
            <a:ext cx="6818336" cy="77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6"/>
              </a:lnSpc>
            </a:pPr>
            <a:r>
              <a:rPr lang="en-US" sz="3776">
                <a:solidFill>
                  <a:srgbClr val="C101FB"/>
                </a:solidFill>
                <a:latin typeface="Nickainley"/>
                <a:ea typeface="Nickainley"/>
                <a:cs typeface="Nickainley"/>
                <a:sym typeface="Nickainley"/>
              </a:rPr>
              <a:t>Model from scratch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78505" y="6139565"/>
            <a:ext cx="6818336" cy="77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6"/>
              </a:lnSpc>
            </a:pPr>
            <a:r>
              <a:rPr lang="en-US" sz="3776">
                <a:solidFill>
                  <a:srgbClr val="C101FB"/>
                </a:solidFill>
                <a:latin typeface="Nickainley"/>
                <a:ea typeface="Nickainley"/>
                <a:cs typeface="Nickainley"/>
                <a:sym typeface="Nickainley"/>
              </a:rPr>
              <a:t>Pretrained model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16570"/>
            <a:ext cx="18288000" cy="2653860"/>
            <a:chOff x="0" y="0"/>
            <a:chExt cx="24877058" cy="36100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77058" cy="3610031"/>
            </a:xfrm>
            <a:custGeom>
              <a:avLst/>
              <a:gdLst/>
              <a:ahLst/>
              <a:cxnLst/>
              <a:rect l="l" t="t" r="r" b="b"/>
              <a:pathLst>
                <a:path w="24877058" h="3610031">
                  <a:moveTo>
                    <a:pt x="0" y="0"/>
                  </a:moveTo>
                  <a:lnTo>
                    <a:pt x="24877058" y="0"/>
                  </a:lnTo>
                  <a:lnTo>
                    <a:pt x="24877058" y="3610031"/>
                  </a:lnTo>
                  <a:lnTo>
                    <a:pt x="0" y="3610031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877058" cy="3648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42492" y="4157835"/>
            <a:ext cx="16603017" cy="2747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23"/>
              </a:lnSpc>
            </a:pPr>
            <a:r>
              <a:rPr lang="en-US" sz="523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approach, architecture and design</a:t>
            </a:r>
          </a:p>
          <a:p>
            <a:pPr algn="ctr">
              <a:lnSpc>
                <a:spcPts val="7323"/>
              </a:lnSpc>
            </a:pPr>
            <a:endParaRPr lang="en-US" sz="5231">
              <a:solidFill>
                <a:srgbClr val="FFFFFF"/>
              </a:solidFill>
              <a:latin typeface="Mokoto"/>
              <a:ea typeface="Mokoto"/>
              <a:cs typeface="Mokoto"/>
              <a:sym typeface="Mokoto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2780270" y="7990597"/>
            <a:ext cx="5560541" cy="4114800"/>
          </a:xfrm>
          <a:custGeom>
            <a:avLst/>
            <a:gdLst/>
            <a:ahLst/>
            <a:cxnLst/>
            <a:rect l="l" t="t" r="r" b="b"/>
            <a:pathLst>
              <a:path w="5560541" h="4114800">
                <a:moveTo>
                  <a:pt x="0" y="0"/>
                </a:moveTo>
                <a:lnTo>
                  <a:pt x="5560540" y="0"/>
                </a:lnTo>
                <a:lnTo>
                  <a:pt x="5560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16570"/>
            <a:ext cx="18288000" cy="2653860"/>
            <a:chOff x="0" y="0"/>
            <a:chExt cx="24877058" cy="36100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77058" cy="3610031"/>
            </a:xfrm>
            <a:custGeom>
              <a:avLst/>
              <a:gdLst/>
              <a:ahLst/>
              <a:cxnLst/>
              <a:rect l="l" t="t" r="r" b="b"/>
              <a:pathLst>
                <a:path w="24877058" h="3610031">
                  <a:moveTo>
                    <a:pt x="0" y="0"/>
                  </a:moveTo>
                  <a:lnTo>
                    <a:pt x="24877058" y="0"/>
                  </a:lnTo>
                  <a:lnTo>
                    <a:pt x="24877058" y="3610031"/>
                  </a:lnTo>
                  <a:lnTo>
                    <a:pt x="0" y="3610031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877058" cy="3648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42492" y="4138785"/>
            <a:ext cx="16603017" cy="2033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3"/>
              </a:lnSpc>
            </a:pPr>
            <a:r>
              <a:rPr lang="en-US" sz="583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Custom CNN model</a:t>
            </a:r>
          </a:p>
          <a:p>
            <a:pPr algn="ctr">
              <a:lnSpc>
                <a:spcPts val="8163"/>
              </a:lnSpc>
            </a:pPr>
            <a:r>
              <a:rPr lang="en-US" sz="583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(Model from scratch)</a:t>
            </a:r>
          </a:p>
        </p:txBody>
      </p:sp>
      <p:sp>
        <p:nvSpPr>
          <p:cNvPr id="8" name="Freeform 8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2780270" y="7990597"/>
            <a:ext cx="5560541" cy="4114800"/>
          </a:xfrm>
          <a:custGeom>
            <a:avLst/>
            <a:gdLst/>
            <a:ahLst/>
            <a:cxnLst/>
            <a:rect l="l" t="t" r="r" b="b"/>
            <a:pathLst>
              <a:path w="5560541" h="4114800">
                <a:moveTo>
                  <a:pt x="0" y="0"/>
                </a:moveTo>
                <a:lnTo>
                  <a:pt x="5560540" y="0"/>
                </a:lnTo>
                <a:lnTo>
                  <a:pt x="5560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956135" y="934382"/>
            <a:ext cx="12375730" cy="1396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38"/>
              </a:lnSpc>
            </a:pPr>
            <a:r>
              <a:rPr lang="en-US" sz="10438" b="1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CUSTOM CNN MODEL</a:t>
            </a:r>
          </a:p>
        </p:txBody>
      </p:sp>
      <p:sp>
        <p:nvSpPr>
          <p:cNvPr id="3" name="Freeform 3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940396" y="3615190"/>
            <a:ext cx="8032410" cy="5164560"/>
          </a:xfrm>
          <a:custGeom>
            <a:avLst/>
            <a:gdLst/>
            <a:ahLst/>
            <a:cxnLst/>
            <a:rect l="l" t="t" r="r" b="b"/>
            <a:pathLst>
              <a:path w="8032410" h="5164560">
                <a:moveTo>
                  <a:pt x="0" y="0"/>
                </a:moveTo>
                <a:lnTo>
                  <a:pt x="8032409" y="0"/>
                </a:lnTo>
                <a:lnTo>
                  <a:pt x="8032409" y="5164560"/>
                </a:lnTo>
                <a:lnTo>
                  <a:pt x="0" y="51645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88" t="-25520" r="-45501" b="-109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3021409"/>
            <a:ext cx="8719696" cy="623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242" lvl="1" indent="-306621" algn="l">
              <a:lnSpc>
                <a:spcPts val="4999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3 convolutional blocks with increasing </a:t>
            </a:r>
            <a:r>
              <a:rPr lang="en-US" sz="284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filters </a:t>
            </a:r>
            <a:r>
              <a:rPr lang="en-US" sz="284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(32 → 64 → 128) </a:t>
            </a:r>
            <a:r>
              <a:rPr lang="en-US" sz="284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ReLU </a:t>
            </a:r>
            <a:r>
              <a:rPr lang="en-US" sz="284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activation, padding same, each followed by </a:t>
            </a:r>
            <a:r>
              <a:rPr lang="en-US" sz="284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batch normalization</a:t>
            </a:r>
            <a:r>
              <a:rPr lang="en-US" sz="284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for improving training stability and </a:t>
            </a:r>
            <a:r>
              <a:rPr lang="en-US" sz="284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max pooling.</a:t>
            </a:r>
          </a:p>
          <a:p>
            <a:pPr algn="l">
              <a:lnSpc>
                <a:spcPts val="4999"/>
              </a:lnSpc>
            </a:pPr>
            <a:endParaRPr lang="en-US" sz="2840">
              <a:solidFill>
                <a:srgbClr val="C101FB"/>
              </a:solidFill>
              <a:latin typeface="Gotham"/>
              <a:ea typeface="Gotham"/>
              <a:cs typeface="Gotham"/>
              <a:sym typeface="Gotham"/>
            </a:endParaRPr>
          </a:p>
          <a:p>
            <a:pPr marL="613242" lvl="1" indent="-306621" algn="l">
              <a:lnSpc>
                <a:spcPts val="4999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Global average pooling </a:t>
            </a:r>
            <a:r>
              <a:rPr lang="en-US" sz="284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(flatten)</a:t>
            </a:r>
            <a:r>
              <a:rPr lang="en-US" sz="284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, dense layer with </a:t>
            </a:r>
            <a:r>
              <a:rPr lang="en-US" sz="284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dropout </a:t>
            </a:r>
            <a:r>
              <a:rPr lang="en-US" sz="284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for regularization, and </a:t>
            </a:r>
            <a:r>
              <a:rPr lang="en-US" sz="284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softmax </a:t>
            </a:r>
            <a:r>
              <a:rPr lang="en-US" sz="284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output for </a:t>
            </a:r>
            <a:r>
              <a:rPr lang="en-US" sz="284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multi-classification</a:t>
            </a:r>
            <a:r>
              <a:rPr lang="en-US" sz="284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to generate class </a:t>
            </a:r>
            <a:r>
              <a:rPr lang="en-US" sz="284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probabilities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693586"/>
            <a:ext cx="18288000" cy="2408899"/>
            <a:chOff x="0" y="0"/>
            <a:chExt cx="24877058" cy="32768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77058" cy="3276812"/>
            </a:xfrm>
            <a:custGeom>
              <a:avLst/>
              <a:gdLst/>
              <a:ahLst/>
              <a:cxnLst/>
              <a:rect l="l" t="t" r="r" b="b"/>
              <a:pathLst>
                <a:path w="24877058" h="3276812">
                  <a:moveTo>
                    <a:pt x="0" y="0"/>
                  </a:moveTo>
                  <a:lnTo>
                    <a:pt x="24877058" y="0"/>
                  </a:lnTo>
                  <a:lnTo>
                    <a:pt x="24877058" y="3276812"/>
                  </a:lnTo>
                  <a:lnTo>
                    <a:pt x="0" y="3276812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877058" cy="3314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05362" y="4110573"/>
            <a:ext cx="15277276" cy="1718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6"/>
              </a:lnSpc>
            </a:pPr>
            <a:r>
              <a:rPr lang="en-US" sz="996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INTRODUCTION</a:t>
            </a:r>
          </a:p>
        </p:txBody>
      </p:sp>
      <p:sp>
        <p:nvSpPr>
          <p:cNvPr id="8" name="Freeform 8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2780270" y="7990597"/>
            <a:ext cx="5560541" cy="4114800"/>
          </a:xfrm>
          <a:custGeom>
            <a:avLst/>
            <a:gdLst/>
            <a:ahLst/>
            <a:cxnLst/>
            <a:rect l="l" t="t" r="r" b="b"/>
            <a:pathLst>
              <a:path w="5560541" h="4114800">
                <a:moveTo>
                  <a:pt x="0" y="0"/>
                </a:moveTo>
                <a:lnTo>
                  <a:pt x="5560540" y="0"/>
                </a:lnTo>
                <a:lnTo>
                  <a:pt x="5560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16570"/>
            <a:ext cx="18288000" cy="2653860"/>
            <a:chOff x="0" y="0"/>
            <a:chExt cx="24877058" cy="36100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77058" cy="3610031"/>
            </a:xfrm>
            <a:custGeom>
              <a:avLst/>
              <a:gdLst/>
              <a:ahLst/>
              <a:cxnLst/>
              <a:rect l="l" t="t" r="r" b="b"/>
              <a:pathLst>
                <a:path w="24877058" h="3610031">
                  <a:moveTo>
                    <a:pt x="0" y="0"/>
                  </a:moveTo>
                  <a:lnTo>
                    <a:pt x="24877058" y="0"/>
                  </a:lnTo>
                  <a:lnTo>
                    <a:pt x="24877058" y="3610031"/>
                  </a:lnTo>
                  <a:lnTo>
                    <a:pt x="0" y="3610031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877058" cy="3648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42492" y="4138785"/>
            <a:ext cx="16603017" cy="2033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3"/>
              </a:lnSpc>
            </a:pPr>
            <a:r>
              <a:rPr lang="en-US" sz="583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Pretrained model</a:t>
            </a:r>
          </a:p>
          <a:p>
            <a:pPr algn="ctr">
              <a:lnSpc>
                <a:spcPts val="8163"/>
              </a:lnSpc>
            </a:pPr>
            <a:r>
              <a:rPr lang="en-US" sz="583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(transfer learning)</a:t>
            </a:r>
          </a:p>
        </p:txBody>
      </p:sp>
      <p:sp>
        <p:nvSpPr>
          <p:cNvPr id="8" name="Freeform 8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2780270" y="7990597"/>
            <a:ext cx="5560541" cy="4114800"/>
          </a:xfrm>
          <a:custGeom>
            <a:avLst/>
            <a:gdLst/>
            <a:ahLst/>
            <a:cxnLst/>
            <a:rect l="l" t="t" r="r" b="b"/>
            <a:pathLst>
              <a:path w="5560541" h="4114800">
                <a:moveTo>
                  <a:pt x="0" y="0"/>
                </a:moveTo>
                <a:lnTo>
                  <a:pt x="5560540" y="0"/>
                </a:lnTo>
                <a:lnTo>
                  <a:pt x="5560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200150"/>
            <a:ext cx="8115300" cy="1292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38"/>
              </a:lnSpc>
            </a:pPr>
            <a:r>
              <a:rPr lang="en-US" sz="9638" b="1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TRANSFER LEARNING</a:t>
            </a:r>
          </a:p>
        </p:txBody>
      </p:sp>
      <p:sp>
        <p:nvSpPr>
          <p:cNvPr id="3" name="Freeform 3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3201878"/>
            <a:ext cx="16230600" cy="540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 algn="l">
              <a:lnSpc>
                <a:spcPts val="616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Leveraged </a:t>
            </a:r>
            <a:r>
              <a:rPr lang="en-US" sz="350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EfficientNetB3</a:t>
            </a:r>
            <a:r>
              <a:rPr lang="en-US" sz="350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, a state-of-the-art CNN pretrained on ImageNet </a:t>
            </a:r>
            <a:r>
              <a:rPr lang="en-US" sz="350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(~1,000 classes)</a:t>
            </a:r>
          </a:p>
          <a:p>
            <a:pPr marL="755651" lvl="1" indent="-377825" algn="l">
              <a:lnSpc>
                <a:spcPts val="616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Delivers strong accuracy–efficiency trade-off, ideal for image classification tasks</a:t>
            </a:r>
          </a:p>
          <a:p>
            <a:pPr marL="755651" lvl="1" indent="-377825" algn="l">
              <a:lnSpc>
                <a:spcPts val="616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Pretraining enables robust </a:t>
            </a:r>
            <a:r>
              <a:rPr lang="en-US" sz="350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feature transfer</a:t>
            </a:r>
            <a:r>
              <a:rPr lang="en-US" sz="350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, especially effective for </a:t>
            </a:r>
            <a:r>
              <a:rPr lang="en-US" sz="350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limited data scenarios</a:t>
            </a:r>
          </a:p>
          <a:p>
            <a:pPr algn="l">
              <a:lnSpc>
                <a:spcPts val="6160"/>
              </a:lnSpc>
              <a:spcBef>
                <a:spcPct val="0"/>
              </a:spcBef>
            </a:pPr>
            <a:endParaRPr lang="en-US" sz="3500">
              <a:solidFill>
                <a:srgbClr val="C101FB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310180" y="1200150"/>
            <a:ext cx="6402924" cy="1292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38"/>
              </a:lnSpc>
            </a:pPr>
            <a:r>
              <a:rPr lang="en-US" sz="9638" b="1">
                <a:solidFill>
                  <a:srgbClr val="B75AAB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EFFICIENTNETB3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1190625"/>
            <a:ext cx="6961937" cy="3527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38"/>
              </a:lnSpc>
            </a:pPr>
            <a:r>
              <a:rPr lang="en-US" sz="9138" b="1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CUSTOMIZING EFFICIENTNETB3 FOR OUR TASK</a:t>
            </a:r>
          </a:p>
        </p:txBody>
      </p:sp>
      <p:sp>
        <p:nvSpPr>
          <p:cNvPr id="6" name="Freeform 6"/>
          <p:cNvSpPr/>
          <p:nvPr/>
        </p:nvSpPr>
        <p:spPr>
          <a:xfrm>
            <a:off x="16031683" y="9190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853011" y="-18148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1242802" y="72131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182637" y="2021663"/>
            <a:ext cx="8882273" cy="1936397"/>
          </a:xfrm>
          <a:custGeom>
            <a:avLst/>
            <a:gdLst/>
            <a:ahLst/>
            <a:cxnLst/>
            <a:rect l="l" t="t" r="r" b="b"/>
            <a:pathLst>
              <a:path w="8882273" h="1936397">
                <a:moveTo>
                  <a:pt x="0" y="0"/>
                </a:moveTo>
                <a:lnTo>
                  <a:pt x="8882273" y="0"/>
                </a:lnTo>
                <a:lnTo>
                  <a:pt x="8882273" y="1936398"/>
                </a:lnTo>
                <a:lnTo>
                  <a:pt x="0" y="1936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008" t="-127577" r="-17893" b="-17190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5123081"/>
            <a:ext cx="16515782" cy="3656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6101" lvl="1" indent="-363050" algn="l">
              <a:lnSpc>
                <a:spcPts val="5919"/>
              </a:lnSpc>
              <a:spcBef>
                <a:spcPct val="0"/>
              </a:spcBef>
              <a:buFont typeface="Arial"/>
              <a:buChar char="•"/>
            </a:pPr>
            <a:r>
              <a:rPr lang="en-US" sz="3363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Base Model</a:t>
            </a:r>
            <a:r>
              <a:rPr lang="en-US" sz="3363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: EfficientNetB3 with pretrained ImageNet weights</a:t>
            </a:r>
          </a:p>
          <a:p>
            <a:pPr marL="726101" lvl="1" indent="-363050" algn="l">
              <a:lnSpc>
                <a:spcPts val="5919"/>
              </a:lnSpc>
              <a:buFont typeface="Arial"/>
              <a:buChar char="•"/>
            </a:pPr>
            <a:r>
              <a:rPr lang="en-US" sz="3363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Modification</a:t>
            </a:r>
            <a:r>
              <a:rPr lang="en-US" sz="3363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: Replaced original 1000-class output with </a:t>
            </a:r>
            <a:r>
              <a:rPr lang="en-US" sz="3363">
                <a:solidFill>
                  <a:srgbClr val="FFEB99"/>
                </a:solidFill>
                <a:latin typeface="Gotham"/>
                <a:ea typeface="Gotham"/>
                <a:cs typeface="Gotham"/>
                <a:sym typeface="Gotham"/>
              </a:rPr>
              <a:t>Dense(</a:t>
            </a:r>
            <a:r>
              <a:rPr lang="en-US" sz="3363">
                <a:solidFill>
                  <a:srgbClr val="CC007E"/>
                </a:solidFill>
                <a:latin typeface="Gotham"/>
                <a:ea typeface="Gotham"/>
                <a:cs typeface="Gotham"/>
                <a:sym typeface="Gotham"/>
              </a:rPr>
              <a:t>num_classes</a:t>
            </a:r>
            <a:r>
              <a:rPr lang="en-US" sz="3363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, </a:t>
            </a:r>
            <a:r>
              <a:rPr lang="en-US" sz="3363">
                <a:solidFill>
                  <a:srgbClr val="CC007E"/>
                </a:solidFill>
                <a:latin typeface="Gotham"/>
                <a:ea typeface="Gotham"/>
                <a:cs typeface="Gotham"/>
                <a:sym typeface="Gotham"/>
              </a:rPr>
              <a:t>activation=</a:t>
            </a:r>
            <a:r>
              <a:rPr lang="en-US" sz="3363">
                <a:solidFill>
                  <a:srgbClr val="7ED957"/>
                </a:solidFill>
                <a:latin typeface="Gotham"/>
                <a:ea typeface="Gotham"/>
                <a:cs typeface="Gotham"/>
                <a:sym typeface="Gotham"/>
              </a:rPr>
              <a:t>'softmax'</a:t>
            </a:r>
            <a:r>
              <a:rPr lang="en-US" sz="3363">
                <a:solidFill>
                  <a:srgbClr val="FFEB99"/>
                </a:solidFill>
                <a:latin typeface="Gotham"/>
                <a:ea typeface="Gotham"/>
                <a:cs typeface="Gotham"/>
                <a:sym typeface="Gotham"/>
              </a:rPr>
              <a:t>)</a:t>
            </a:r>
          </a:p>
          <a:p>
            <a:pPr marL="726101" lvl="1" indent="-363050" algn="l">
              <a:lnSpc>
                <a:spcPts val="5919"/>
              </a:lnSpc>
              <a:spcBef>
                <a:spcPct val="0"/>
              </a:spcBef>
              <a:buFont typeface="Arial"/>
              <a:buChar char="•"/>
            </a:pPr>
            <a:r>
              <a:rPr lang="en-US" sz="3363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Purpose</a:t>
            </a:r>
            <a:r>
              <a:rPr lang="en-US" sz="3363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: Tailored the model to classify our specific leaf types (10 classes)</a:t>
            </a:r>
          </a:p>
          <a:p>
            <a:pPr algn="l">
              <a:lnSpc>
                <a:spcPts val="5919"/>
              </a:lnSpc>
              <a:spcBef>
                <a:spcPct val="0"/>
              </a:spcBef>
            </a:pPr>
            <a:endParaRPr lang="en-US" sz="3363">
              <a:solidFill>
                <a:srgbClr val="FFFFFF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75760"/>
            <a:ext cx="18288000" cy="1953464"/>
            <a:chOff x="0" y="0"/>
            <a:chExt cx="24877058" cy="26572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77058" cy="2657286"/>
            </a:xfrm>
            <a:custGeom>
              <a:avLst/>
              <a:gdLst/>
              <a:ahLst/>
              <a:cxnLst/>
              <a:rect l="l" t="t" r="r" b="b"/>
              <a:pathLst>
                <a:path w="24877058" h="2657286">
                  <a:moveTo>
                    <a:pt x="0" y="0"/>
                  </a:moveTo>
                  <a:lnTo>
                    <a:pt x="24877058" y="0"/>
                  </a:lnTo>
                  <a:lnTo>
                    <a:pt x="24877058" y="2657286"/>
                  </a:lnTo>
                  <a:lnTo>
                    <a:pt x="0" y="2657286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877058" cy="2695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05362" y="4110573"/>
            <a:ext cx="15277276" cy="1718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6"/>
              </a:lnSpc>
            </a:pPr>
            <a:r>
              <a:rPr lang="en-US" sz="996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Training Setup</a:t>
            </a:r>
          </a:p>
        </p:txBody>
      </p:sp>
      <p:sp>
        <p:nvSpPr>
          <p:cNvPr id="8" name="Freeform 8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2780270" y="7990597"/>
            <a:ext cx="5560541" cy="4114800"/>
          </a:xfrm>
          <a:custGeom>
            <a:avLst/>
            <a:gdLst/>
            <a:ahLst/>
            <a:cxnLst/>
            <a:rect l="l" t="t" r="r" b="b"/>
            <a:pathLst>
              <a:path w="5560541" h="4114800">
                <a:moveTo>
                  <a:pt x="0" y="0"/>
                </a:moveTo>
                <a:lnTo>
                  <a:pt x="5560540" y="0"/>
                </a:lnTo>
                <a:lnTo>
                  <a:pt x="5560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561373" y="5739849"/>
            <a:ext cx="5697927" cy="1320883"/>
          </a:xfrm>
          <a:custGeom>
            <a:avLst/>
            <a:gdLst/>
            <a:ahLst/>
            <a:cxnLst/>
            <a:rect l="l" t="t" r="r" b="b"/>
            <a:pathLst>
              <a:path w="5697927" h="1320883">
                <a:moveTo>
                  <a:pt x="0" y="0"/>
                </a:moveTo>
                <a:lnTo>
                  <a:pt x="5697927" y="0"/>
                </a:lnTo>
                <a:lnTo>
                  <a:pt x="5697927" y="1320883"/>
                </a:lnTo>
                <a:lnTo>
                  <a:pt x="0" y="1320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024" t="-284771" r="-44835" b="-15572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561373" y="3175364"/>
            <a:ext cx="5697927" cy="1165485"/>
          </a:xfrm>
          <a:custGeom>
            <a:avLst/>
            <a:gdLst/>
            <a:ahLst/>
            <a:cxnLst/>
            <a:rect l="l" t="t" r="r" b="b"/>
            <a:pathLst>
              <a:path w="5697927" h="1165485">
                <a:moveTo>
                  <a:pt x="0" y="0"/>
                </a:moveTo>
                <a:lnTo>
                  <a:pt x="5697927" y="0"/>
                </a:lnTo>
                <a:lnTo>
                  <a:pt x="5697927" y="1165485"/>
                </a:lnTo>
                <a:lnTo>
                  <a:pt x="0" y="1165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478" t="-213852" r="-104380" b="-2987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857250"/>
            <a:ext cx="10299576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009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Compile Step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678053"/>
            <a:ext cx="10299576" cy="5583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9802" lvl="1" indent="-459901" algn="l">
              <a:lnSpc>
                <a:spcPts val="7498"/>
              </a:lnSpc>
              <a:buFont typeface="Arial"/>
              <a:buChar char="•"/>
            </a:pPr>
            <a:r>
              <a:rPr lang="en-US" sz="426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Optimizer</a:t>
            </a:r>
            <a:r>
              <a:rPr lang="en-US" sz="426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: adam</a:t>
            </a:r>
          </a:p>
          <a:p>
            <a:pPr marL="919802" lvl="1" indent="-459901" algn="l">
              <a:lnSpc>
                <a:spcPts val="7498"/>
              </a:lnSpc>
              <a:buFont typeface="Arial"/>
              <a:buChar char="•"/>
            </a:pPr>
            <a:r>
              <a:rPr lang="en-US" sz="426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metrics</a:t>
            </a:r>
            <a:r>
              <a:rPr lang="en-US" sz="426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: accuracy</a:t>
            </a:r>
          </a:p>
          <a:p>
            <a:pPr marL="919802" lvl="1" indent="-459901" algn="l">
              <a:lnSpc>
                <a:spcPts val="7498"/>
              </a:lnSpc>
              <a:buFont typeface="Arial"/>
              <a:buChar char="•"/>
            </a:pPr>
            <a:r>
              <a:rPr lang="en-US" sz="426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Loss</a:t>
            </a:r>
            <a:r>
              <a:rPr lang="en-US" sz="426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: categorical_crossentropy </a:t>
            </a:r>
            <a:r>
              <a:rPr lang="en-US" sz="4260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(pretrained)</a:t>
            </a:r>
            <a:r>
              <a:rPr lang="en-US" sz="426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&amp; sparse_categorical_crossentropy </a:t>
            </a:r>
            <a:r>
              <a:rPr lang="en-US" sz="4260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(scratch)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61373" y="2243775"/>
            <a:ext cx="5697927" cy="77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6"/>
              </a:lnSpc>
            </a:pPr>
            <a:r>
              <a:rPr lang="en-US" sz="3776">
                <a:solidFill>
                  <a:srgbClr val="C101FB"/>
                </a:solidFill>
                <a:latin typeface="Nickainley"/>
                <a:ea typeface="Nickainley"/>
                <a:cs typeface="Nickainley"/>
                <a:sym typeface="Nickainley"/>
              </a:rPr>
              <a:t>Model from scratch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61373" y="4804892"/>
            <a:ext cx="5697927" cy="77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6"/>
              </a:lnSpc>
            </a:pPr>
            <a:r>
              <a:rPr lang="en-US" sz="3776">
                <a:solidFill>
                  <a:srgbClr val="C101FB"/>
                </a:solidFill>
                <a:latin typeface="Nickainley"/>
                <a:ea typeface="Nickainley"/>
                <a:cs typeface="Nickainley"/>
                <a:sym typeface="Nickainley"/>
              </a:rPr>
              <a:t>Pretrained model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449397" y="2107266"/>
            <a:ext cx="6106115" cy="2545278"/>
          </a:xfrm>
          <a:custGeom>
            <a:avLst/>
            <a:gdLst/>
            <a:ahLst/>
            <a:cxnLst/>
            <a:rect l="l" t="t" r="r" b="b"/>
            <a:pathLst>
              <a:path w="6106115" h="2545278">
                <a:moveTo>
                  <a:pt x="0" y="0"/>
                </a:moveTo>
                <a:lnTo>
                  <a:pt x="6106115" y="0"/>
                </a:lnTo>
                <a:lnTo>
                  <a:pt x="6106115" y="2545277"/>
                </a:lnTo>
                <a:lnTo>
                  <a:pt x="0" y="2545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11" t="-65465" r="-40092" b="-352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385897" y="2107266"/>
            <a:ext cx="5735898" cy="2459064"/>
          </a:xfrm>
          <a:custGeom>
            <a:avLst/>
            <a:gdLst/>
            <a:ahLst/>
            <a:cxnLst/>
            <a:rect l="l" t="t" r="r" b="b"/>
            <a:pathLst>
              <a:path w="5735898" h="2459064">
                <a:moveTo>
                  <a:pt x="0" y="0"/>
                </a:moveTo>
                <a:lnTo>
                  <a:pt x="5735898" y="0"/>
                </a:lnTo>
                <a:lnTo>
                  <a:pt x="5735898" y="2459064"/>
                </a:lnTo>
                <a:lnTo>
                  <a:pt x="0" y="2459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203" t="-124234" r="-104180" b="-6609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885825"/>
            <a:ext cx="4357197" cy="6248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68"/>
              </a:lnSpc>
            </a:pPr>
            <a:r>
              <a:rPr lang="en-US" sz="7120">
                <a:solidFill>
                  <a:srgbClr val="FF009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Callbacks &amp; cosine annealing learning rate</a:t>
            </a:r>
          </a:p>
          <a:p>
            <a:pPr algn="l">
              <a:lnSpc>
                <a:spcPts val="9968"/>
              </a:lnSpc>
              <a:spcBef>
                <a:spcPct val="0"/>
              </a:spcBef>
            </a:pPr>
            <a:endParaRPr lang="en-US" sz="7120">
              <a:solidFill>
                <a:srgbClr val="FF0099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35355" y="5984131"/>
            <a:ext cx="15017291" cy="320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5623" lvl="1" indent="-312812" algn="l">
              <a:lnSpc>
                <a:spcPts val="5100"/>
              </a:lnSpc>
              <a:buFont typeface="Arial"/>
              <a:buChar char="•"/>
            </a:pPr>
            <a:r>
              <a:rPr lang="en-US" sz="2897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EarlyStopping: Prevents overfitting by halting when accuracy stops improving</a:t>
            </a:r>
          </a:p>
          <a:p>
            <a:pPr marL="625623" lvl="1" indent="-312812" algn="l">
              <a:lnSpc>
                <a:spcPts val="5100"/>
              </a:lnSpc>
              <a:buFont typeface="Arial"/>
              <a:buChar char="•"/>
            </a:pPr>
            <a:r>
              <a:rPr lang="en-US" sz="2897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ReduceLROnPlateau: Dynamically reduces learning rate on plateaus</a:t>
            </a:r>
          </a:p>
          <a:p>
            <a:pPr marL="625623" lvl="1" indent="-312812" algn="l">
              <a:lnSpc>
                <a:spcPts val="5100"/>
              </a:lnSpc>
              <a:buFont typeface="Arial"/>
              <a:buChar char="•"/>
            </a:pPr>
            <a:r>
              <a:rPr lang="en-US" sz="2897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Cosine Annealing Scheduler: Smoothly decays learning rate over epochs for better convergence </a:t>
            </a:r>
            <a:r>
              <a:rPr lang="en-US" sz="2897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(pretrained)</a:t>
            </a:r>
          </a:p>
          <a:p>
            <a:pPr algn="l">
              <a:lnSpc>
                <a:spcPts val="5100"/>
              </a:lnSpc>
            </a:pPr>
            <a:endParaRPr lang="en-US" sz="2897">
              <a:solidFill>
                <a:srgbClr val="C101FB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53044" y="1328077"/>
            <a:ext cx="5697927" cy="77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6"/>
              </a:lnSpc>
            </a:pPr>
            <a:r>
              <a:rPr lang="en-US" sz="3776">
                <a:solidFill>
                  <a:srgbClr val="C101FB"/>
                </a:solidFill>
                <a:latin typeface="Nickainley"/>
                <a:ea typeface="Nickainley"/>
                <a:cs typeface="Nickainley"/>
                <a:sym typeface="Nickainley"/>
              </a:rPr>
              <a:t>Model from scratch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49397" y="1328077"/>
            <a:ext cx="5697927" cy="77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6"/>
              </a:lnSpc>
            </a:pPr>
            <a:r>
              <a:rPr lang="en-US" sz="3776">
                <a:solidFill>
                  <a:srgbClr val="C101FB"/>
                </a:solidFill>
                <a:latin typeface="Nickainley"/>
                <a:ea typeface="Nickainley"/>
                <a:cs typeface="Nickainley"/>
                <a:sym typeface="Nickainley"/>
              </a:rPr>
              <a:t>Pretrained model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06541" y="2925536"/>
            <a:ext cx="7438328" cy="2063602"/>
          </a:xfrm>
          <a:custGeom>
            <a:avLst/>
            <a:gdLst/>
            <a:ahLst/>
            <a:cxnLst/>
            <a:rect l="l" t="t" r="r" b="b"/>
            <a:pathLst>
              <a:path w="7438328" h="2063602">
                <a:moveTo>
                  <a:pt x="0" y="0"/>
                </a:moveTo>
                <a:lnTo>
                  <a:pt x="7438328" y="0"/>
                </a:lnTo>
                <a:lnTo>
                  <a:pt x="7438328" y="2063602"/>
                </a:lnTo>
                <a:lnTo>
                  <a:pt x="0" y="2063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448" t="-102355" r="-33582" b="-1787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574753" y="2984260"/>
            <a:ext cx="7304530" cy="2063602"/>
          </a:xfrm>
          <a:custGeom>
            <a:avLst/>
            <a:gdLst/>
            <a:ahLst/>
            <a:cxnLst/>
            <a:rect l="l" t="t" r="r" b="b"/>
            <a:pathLst>
              <a:path w="7304530" h="2063602">
                <a:moveTo>
                  <a:pt x="0" y="0"/>
                </a:moveTo>
                <a:lnTo>
                  <a:pt x="7304530" y="0"/>
                </a:lnTo>
                <a:lnTo>
                  <a:pt x="7304530" y="2063602"/>
                </a:lnTo>
                <a:lnTo>
                  <a:pt x="0" y="2063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687" t="-231267" r="-46869" b="-778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857250"/>
            <a:ext cx="13228937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009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Fine-Tuning: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584081"/>
            <a:ext cx="16230600" cy="328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9488" lvl="1" indent="-324744" algn="l">
              <a:lnSpc>
                <a:spcPts val="5294"/>
              </a:lnSpc>
              <a:buFont typeface="Arial"/>
              <a:buChar char="•"/>
            </a:pPr>
            <a:r>
              <a:rPr lang="en-US" sz="3008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Fine-tuned it to classify a </a:t>
            </a:r>
            <a:r>
              <a:rPr lang="en-US" sz="3008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smaller</a:t>
            </a:r>
            <a:r>
              <a:rPr lang="en-US" sz="3008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, domain-specific dataset </a:t>
            </a:r>
            <a:r>
              <a:rPr lang="en-US" sz="3008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(Mulberry leaf species)</a:t>
            </a:r>
          </a:p>
          <a:p>
            <a:pPr marL="649488" lvl="1" indent="-324744" algn="l">
              <a:lnSpc>
                <a:spcPts val="5294"/>
              </a:lnSpc>
              <a:buFont typeface="Arial"/>
              <a:buChar char="•"/>
            </a:pPr>
            <a:r>
              <a:rPr lang="en-US" sz="3008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Unfroze last </a:t>
            </a:r>
            <a:r>
              <a:rPr lang="en-US" sz="3008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30 layers</a:t>
            </a:r>
            <a:r>
              <a:rPr lang="en-US" sz="3008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of the base model</a:t>
            </a:r>
          </a:p>
          <a:p>
            <a:pPr marL="649488" lvl="1" indent="-324744" algn="l">
              <a:lnSpc>
                <a:spcPts val="5294"/>
              </a:lnSpc>
              <a:buFont typeface="Arial"/>
              <a:buChar char="•"/>
            </a:pPr>
            <a:r>
              <a:rPr lang="en-US" sz="3008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Used lower learning rate</a:t>
            </a:r>
          </a:p>
          <a:p>
            <a:pPr marL="649488" lvl="1" indent="-324744" algn="l">
              <a:lnSpc>
                <a:spcPts val="5294"/>
              </a:lnSpc>
              <a:buFont typeface="Arial"/>
              <a:buChar char="•"/>
            </a:pPr>
            <a:r>
              <a:rPr lang="en-US" sz="3008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Continued </a:t>
            </a:r>
            <a:r>
              <a:rPr lang="en-US" sz="3008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training from the last epoch</a:t>
            </a:r>
          </a:p>
          <a:p>
            <a:pPr algn="l">
              <a:lnSpc>
                <a:spcPts val="5294"/>
              </a:lnSpc>
            </a:pPr>
            <a:endParaRPr lang="en-US" sz="3008">
              <a:solidFill>
                <a:srgbClr val="FFFFFF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2193972"/>
            <a:ext cx="7216169" cy="77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6"/>
              </a:lnSpc>
            </a:pPr>
            <a:r>
              <a:rPr lang="en-US" sz="3776">
                <a:solidFill>
                  <a:srgbClr val="C101FB"/>
                </a:solidFill>
                <a:latin typeface="Nickainley"/>
                <a:ea typeface="Nickainley"/>
                <a:cs typeface="Nickainley"/>
                <a:sym typeface="Nickainley"/>
              </a:rPr>
              <a:t>Pretrained model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46280" y="2193972"/>
            <a:ext cx="7216169" cy="77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6"/>
              </a:lnSpc>
            </a:pPr>
            <a:r>
              <a:rPr lang="en-US" sz="3776">
                <a:solidFill>
                  <a:srgbClr val="C101FB"/>
                </a:solidFill>
                <a:latin typeface="Nickainley"/>
                <a:ea typeface="Nickainley"/>
                <a:cs typeface="Nickainley"/>
                <a:sym typeface="Nickainley"/>
              </a:rPr>
              <a:t>Pretrained model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2780270" y="7990597"/>
            <a:ext cx="5560541" cy="4114800"/>
          </a:xfrm>
          <a:custGeom>
            <a:avLst/>
            <a:gdLst/>
            <a:ahLst/>
            <a:cxnLst/>
            <a:rect l="l" t="t" r="r" b="b"/>
            <a:pathLst>
              <a:path w="5560541" h="4114800">
                <a:moveTo>
                  <a:pt x="0" y="0"/>
                </a:moveTo>
                <a:lnTo>
                  <a:pt x="5560540" y="0"/>
                </a:lnTo>
                <a:lnTo>
                  <a:pt x="5560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3816570"/>
            <a:ext cx="18288000" cy="2653860"/>
            <a:chOff x="0" y="0"/>
            <a:chExt cx="24877058" cy="36100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877058" cy="3610031"/>
            </a:xfrm>
            <a:custGeom>
              <a:avLst/>
              <a:gdLst/>
              <a:ahLst/>
              <a:cxnLst/>
              <a:rect l="l" t="t" r="r" b="b"/>
              <a:pathLst>
                <a:path w="24877058" h="3610031">
                  <a:moveTo>
                    <a:pt x="0" y="0"/>
                  </a:moveTo>
                  <a:lnTo>
                    <a:pt x="24877058" y="0"/>
                  </a:lnTo>
                  <a:lnTo>
                    <a:pt x="24877058" y="3610031"/>
                  </a:lnTo>
                  <a:lnTo>
                    <a:pt x="0" y="3610031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4877058" cy="36481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3850095"/>
            <a:ext cx="18288000" cy="2620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47"/>
              </a:lnSpc>
            </a:pPr>
            <a:r>
              <a:rPr lang="en-US" sz="7462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Visualization Evaluation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36106" y="2225521"/>
            <a:ext cx="15215788" cy="7032779"/>
          </a:xfrm>
          <a:custGeom>
            <a:avLst/>
            <a:gdLst/>
            <a:ahLst/>
            <a:cxnLst/>
            <a:rect l="l" t="t" r="r" b="b"/>
            <a:pathLst>
              <a:path w="15215788" h="7032779">
                <a:moveTo>
                  <a:pt x="0" y="0"/>
                </a:moveTo>
                <a:lnTo>
                  <a:pt x="15215788" y="0"/>
                </a:lnTo>
                <a:lnTo>
                  <a:pt x="15215788" y="7032779"/>
                </a:lnTo>
                <a:lnTo>
                  <a:pt x="0" y="7032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29" t="-42437" r="-25070" b="-215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866775"/>
            <a:ext cx="16230600" cy="1450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FF009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From scratch model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906244" y="2666843"/>
            <a:ext cx="14854842" cy="6887668"/>
          </a:xfrm>
          <a:custGeom>
            <a:avLst/>
            <a:gdLst/>
            <a:ahLst/>
            <a:cxnLst/>
            <a:rect l="l" t="t" r="r" b="b"/>
            <a:pathLst>
              <a:path w="14854842" h="6887668">
                <a:moveTo>
                  <a:pt x="0" y="0"/>
                </a:moveTo>
                <a:lnTo>
                  <a:pt x="14854842" y="0"/>
                </a:lnTo>
                <a:lnTo>
                  <a:pt x="14854842" y="6887669"/>
                </a:lnTo>
                <a:lnTo>
                  <a:pt x="0" y="6887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212" t="-49456" r="-2544" b="-2485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866775"/>
            <a:ext cx="16230600" cy="1450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FF009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Pretrained model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81915" y="2687718"/>
            <a:ext cx="2177767" cy="2177767"/>
          </a:xfrm>
          <a:custGeom>
            <a:avLst/>
            <a:gdLst/>
            <a:ahLst/>
            <a:cxnLst/>
            <a:rect l="l" t="t" r="r" b="b"/>
            <a:pathLst>
              <a:path w="2177767" h="2177767">
                <a:moveTo>
                  <a:pt x="0" y="0"/>
                </a:moveTo>
                <a:lnTo>
                  <a:pt x="2177767" y="0"/>
                </a:lnTo>
                <a:lnTo>
                  <a:pt x="2177767" y="2177767"/>
                </a:lnTo>
                <a:lnTo>
                  <a:pt x="0" y="217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34575" y="5055985"/>
            <a:ext cx="2177767" cy="2177767"/>
          </a:xfrm>
          <a:custGeom>
            <a:avLst/>
            <a:gdLst/>
            <a:ahLst/>
            <a:cxnLst/>
            <a:rect l="l" t="t" r="r" b="b"/>
            <a:pathLst>
              <a:path w="2177767" h="2177767">
                <a:moveTo>
                  <a:pt x="0" y="0"/>
                </a:moveTo>
                <a:lnTo>
                  <a:pt x="2177767" y="0"/>
                </a:lnTo>
                <a:lnTo>
                  <a:pt x="2177767" y="2177767"/>
                </a:lnTo>
                <a:lnTo>
                  <a:pt x="0" y="217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081915" y="6763201"/>
            <a:ext cx="2177767" cy="2177767"/>
          </a:xfrm>
          <a:custGeom>
            <a:avLst/>
            <a:gdLst/>
            <a:ahLst/>
            <a:cxnLst/>
            <a:rect l="l" t="t" r="r" b="b"/>
            <a:pathLst>
              <a:path w="2177767" h="2177767">
                <a:moveTo>
                  <a:pt x="0" y="0"/>
                </a:moveTo>
                <a:lnTo>
                  <a:pt x="2177767" y="0"/>
                </a:lnTo>
                <a:lnTo>
                  <a:pt x="2177767" y="2177767"/>
                </a:lnTo>
                <a:lnTo>
                  <a:pt x="0" y="217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430203" y="5055985"/>
            <a:ext cx="2177767" cy="2177767"/>
          </a:xfrm>
          <a:custGeom>
            <a:avLst/>
            <a:gdLst/>
            <a:ahLst/>
            <a:cxnLst/>
            <a:rect l="l" t="t" r="r" b="b"/>
            <a:pathLst>
              <a:path w="2177767" h="2177767">
                <a:moveTo>
                  <a:pt x="0" y="0"/>
                </a:moveTo>
                <a:lnTo>
                  <a:pt x="2177767" y="0"/>
                </a:lnTo>
                <a:lnTo>
                  <a:pt x="2177767" y="2177767"/>
                </a:lnTo>
                <a:lnTo>
                  <a:pt x="0" y="217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754502" y="1002484"/>
            <a:ext cx="4832592" cy="1258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39"/>
              </a:lnSpc>
            </a:pPr>
            <a:r>
              <a:rPr lang="en-US" sz="9339" b="1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AIVEX TEAM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59419" y="5141710"/>
            <a:ext cx="402275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b="1">
                <a:solidFill>
                  <a:srgbClr val="AFB8EC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MALAK HANY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59419" y="9217193"/>
            <a:ext cx="402275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b="1">
                <a:solidFill>
                  <a:srgbClr val="AFB8EC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FATEMA TAREK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2079" y="7559984"/>
            <a:ext cx="402275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b="1">
                <a:solidFill>
                  <a:srgbClr val="AFB8EC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MALAK RAGAB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07707" y="7559984"/>
            <a:ext cx="4022759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b="1">
                <a:solidFill>
                  <a:srgbClr val="AFB8EC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NADA MAHMOUD</a:t>
            </a:r>
          </a:p>
        </p:txBody>
      </p:sp>
      <p:sp>
        <p:nvSpPr>
          <p:cNvPr id="11" name="Freeform 11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5914546"/>
            <a:ext cx="7864539" cy="2292372"/>
          </a:xfrm>
          <a:custGeom>
            <a:avLst/>
            <a:gdLst/>
            <a:ahLst/>
            <a:cxnLst/>
            <a:rect l="l" t="t" r="r" b="b"/>
            <a:pathLst>
              <a:path w="7864539" h="2292372">
                <a:moveTo>
                  <a:pt x="0" y="0"/>
                </a:moveTo>
                <a:lnTo>
                  <a:pt x="7864539" y="0"/>
                </a:lnTo>
                <a:lnTo>
                  <a:pt x="7864539" y="2292372"/>
                </a:lnTo>
                <a:lnTo>
                  <a:pt x="0" y="2292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825" t="-124072" r="-32768" b="-1360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144000" y="2040232"/>
            <a:ext cx="7923300" cy="7353535"/>
          </a:xfrm>
          <a:custGeom>
            <a:avLst/>
            <a:gdLst/>
            <a:ahLst/>
            <a:cxnLst/>
            <a:rect l="l" t="t" r="r" b="b"/>
            <a:pathLst>
              <a:path w="7923300" h="7353535">
                <a:moveTo>
                  <a:pt x="0" y="0"/>
                </a:moveTo>
                <a:lnTo>
                  <a:pt x="7923300" y="0"/>
                </a:lnTo>
                <a:lnTo>
                  <a:pt x="7923300" y="7353535"/>
                </a:lnTo>
                <a:lnTo>
                  <a:pt x="0" y="7353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944" t="-66847" r="-146907" b="-202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492072" y="2167160"/>
            <a:ext cx="6937795" cy="295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009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Confusion </a:t>
            </a:r>
          </a:p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FF009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Matrix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2885" y="5135357"/>
            <a:ext cx="7216169" cy="77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6"/>
              </a:lnSpc>
            </a:pPr>
            <a:r>
              <a:rPr lang="en-US" sz="3776">
                <a:solidFill>
                  <a:srgbClr val="C101FB"/>
                </a:solidFill>
                <a:latin typeface="Nickainley"/>
                <a:ea typeface="Nickainley"/>
                <a:cs typeface="Nickainley"/>
                <a:sym typeface="Nickainley"/>
              </a:rPr>
              <a:t>Pretrained model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875760"/>
            <a:ext cx="18288000" cy="1953464"/>
            <a:chOff x="0" y="0"/>
            <a:chExt cx="24877058" cy="26572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77058" cy="2657286"/>
            </a:xfrm>
            <a:custGeom>
              <a:avLst/>
              <a:gdLst/>
              <a:ahLst/>
              <a:cxnLst/>
              <a:rect l="l" t="t" r="r" b="b"/>
              <a:pathLst>
                <a:path w="24877058" h="2657286">
                  <a:moveTo>
                    <a:pt x="0" y="0"/>
                  </a:moveTo>
                  <a:lnTo>
                    <a:pt x="24877058" y="0"/>
                  </a:lnTo>
                  <a:lnTo>
                    <a:pt x="24877058" y="2657286"/>
                  </a:lnTo>
                  <a:lnTo>
                    <a:pt x="0" y="2657286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877058" cy="2695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4148673"/>
            <a:ext cx="18288000" cy="142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66"/>
              </a:lnSpc>
            </a:pPr>
            <a:r>
              <a:rPr lang="en-US" sz="8262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Models Compareson</a:t>
            </a:r>
          </a:p>
        </p:txBody>
      </p:sp>
      <p:sp>
        <p:nvSpPr>
          <p:cNvPr id="8" name="Freeform 8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2780270" y="7990597"/>
            <a:ext cx="5560541" cy="4114800"/>
          </a:xfrm>
          <a:custGeom>
            <a:avLst/>
            <a:gdLst/>
            <a:ahLst/>
            <a:cxnLst/>
            <a:rect l="l" t="t" r="r" b="b"/>
            <a:pathLst>
              <a:path w="5560541" h="4114800">
                <a:moveTo>
                  <a:pt x="0" y="0"/>
                </a:moveTo>
                <a:lnTo>
                  <a:pt x="5560540" y="0"/>
                </a:lnTo>
                <a:lnTo>
                  <a:pt x="5560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2000316" y="661988"/>
          <a:ext cx="13888492" cy="9031227"/>
        </p:xfrm>
        <a:graphic>
          <a:graphicData uri="http://schemas.openxmlformats.org/drawingml/2006/table">
            <a:tbl>
              <a:tblPr/>
              <a:tblGrid>
                <a:gridCol w="2568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5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4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77430"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1" u="sng">
                          <a:solidFill>
                            <a:srgbClr val="FF0082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FF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FF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FF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1" u="sng">
                          <a:solidFill>
                            <a:srgbClr val="FF0082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Model From Scratch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FF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FF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FF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1" u="sng">
                          <a:solidFill>
                            <a:srgbClr val="FF0082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Pretrained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FF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FF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FF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9469">
                <a:tc>
                  <a:txBody>
                    <a:bodyPr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u="sng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Architecture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Custom CNN (manually defined Conv &amp; Dense layers)	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Transfer learning using a pretrained base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2102">
                <a:tc>
                  <a:txBody>
                    <a:bodyPr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u="sng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Lower validation/test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Higher validation/test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7430">
                <a:tc>
                  <a:txBody>
                    <a:bodyPr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u="sng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Overfitting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More prone to overfitting	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Less prone to overfitting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4797">
                <a:tc>
                  <a:txBody>
                    <a:bodyPr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u="sng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Data Efficiency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Needs more data to generalize well	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Performs well even with smaller datasets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031683" y="9190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853011" y="-18148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1242802" y="72131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1219200"/>
            <a:ext cx="16230600" cy="1396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38"/>
              </a:lnSpc>
            </a:pPr>
            <a:r>
              <a:rPr lang="en-US" sz="10438" b="1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CONCLUSION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6184083" y="10714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005411" y="-16624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-1090402" y="73655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028700" y="2662663"/>
            <a:ext cx="16184083" cy="6595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9"/>
              </a:lnSpc>
            </a:pPr>
            <a:endParaRPr/>
          </a:p>
          <a:p>
            <a:pPr marL="495499" lvl="1" indent="-247750" algn="l">
              <a:lnSpc>
                <a:spcPts val="4039"/>
              </a:lnSpc>
              <a:buAutoNum type="arabicPeriod"/>
            </a:pPr>
            <a:r>
              <a:rPr lang="en-US" sz="2295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Custom CNN Model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(from Scratch)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:</a:t>
            </a:r>
          </a:p>
          <a:p>
            <a:pPr marL="990998" lvl="2" indent="-330333" algn="l">
              <a:lnSpc>
                <a:spcPts val="4039"/>
              </a:lnSpc>
              <a:buFont typeface="Arial"/>
              <a:buChar char="⚬"/>
            </a:pP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Designed a compact architecture with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3 convolutional blocks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, each using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'same'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padding,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ReLU 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activation,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BatchNormalization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, and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MaxPooling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.</a:t>
            </a:r>
          </a:p>
          <a:p>
            <a:pPr marL="990998" lvl="2" indent="-330333" algn="l">
              <a:lnSpc>
                <a:spcPts val="4039"/>
              </a:lnSpc>
              <a:buFont typeface="Arial"/>
              <a:buChar char="⚬"/>
            </a:pP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Final layers include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GlobalAveragePooling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,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Dropout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, and a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softmax 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classifier.</a:t>
            </a:r>
          </a:p>
          <a:p>
            <a:pPr marL="495499" lvl="1" indent="-247750" algn="l">
              <a:lnSpc>
                <a:spcPts val="4039"/>
              </a:lnSpc>
              <a:buAutoNum type="arabicPeriod"/>
            </a:pPr>
            <a:r>
              <a:rPr lang="en-US" sz="2295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Pretrained Model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(EfficientNetB3)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:</a:t>
            </a:r>
          </a:p>
          <a:p>
            <a:pPr marL="990998" lvl="2" indent="-330333" algn="l">
              <a:lnSpc>
                <a:spcPts val="4039"/>
              </a:lnSpc>
              <a:buFont typeface="Arial"/>
              <a:buChar char="⚬"/>
            </a:pP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Utilized a high-performing pretrained CNN for efficient feature extraction, with a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customized output layer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adapted to our leaf classification task.</a:t>
            </a:r>
          </a:p>
          <a:p>
            <a:pPr marL="990998" lvl="2" indent="-330333" algn="l">
              <a:lnSpc>
                <a:spcPts val="4039"/>
              </a:lnSpc>
              <a:buFont typeface="Arial"/>
              <a:buChar char="⚬"/>
            </a:pP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Integrated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BatchNormalization 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and advanced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data augmentation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techniques to enhance performance and improve generalization.</a:t>
            </a:r>
          </a:p>
          <a:p>
            <a:pPr marL="990998" lvl="2" indent="-330333" algn="l">
              <a:lnSpc>
                <a:spcPts val="4039"/>
              </a:lnSpc>
              <a:spcBef>
                <a:spcPct val="0"/>
              </a:spcBef>
              <a:buFont typeface="Arial"/>
              <a:buChar char="⚬"/>
            </a:pP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Resulted in a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lightweight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,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accurate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, and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robust 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model suitable for real-world deployment.</a:t>
            </a:r>
          </a:p>
          <a:p>
            <a:pPr algn="l">
              <a:lnSpc>
                <a:spcPts val="4039"/>
              </a:lnSpc>
              <a:spcBef>
                <a:spcPct val="0"/>
              </a:spcBef>
            </a:pPr>
            <a:endParaRPr lang="en-US" sz="2295">
              <a:solidFill>
                <a:srgbClr val="FFFFFF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l">
              <a:lnSpc>
                <a:spcPts val="4039"/>
              </a:lnSpc>
              <a:spcBef>
                <a:spcPct val="0"/>
              </a:spcBef>
            </a:pPr>
            <a:endParaRPr lang="en-US" sz="2295">
              <a:solidFill>
                <a:srgbClr val="FFFFFF"/>
              </a:solidFill>
              <a:latin typeface="Gotham"/>
              <a:ea typeface="Gotham"/>
              <a:cs typeface="Gotham"/>
              <a:sym typeface="Gotha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465186" y="2642129"/>
            <a:ext cx="5357627" cy="5357627"/>
          </a:xfrm>
          <a:custGeom>
            <a:avLst/>
            <a:gdLst/>
            <a:ahLst/>
            <a:cxnLst/>
            <a:rect l="l" t="t" r="r" b="b"/>
            <a:pathLst>
              <a:path w="5357627" h="5357627">
                <a:moveTo>
                  <a:pt x="0" y="0"/>
                </a:moveTo>
                <a:lnTo>
                  <a:pt x="5357628" y="0"/>
                </a:lnTo>
                <a:lnTo>
                  <a:pt x="5357628" y="5357627"/>
                </a:lnTo>
                <a:lnTo>
                  <a:pt x="0" y="5357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851095" y="995247"/>
            <a:ext cx="6585811" cy="1646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37"/>
              </a:lnSpc>
            </a:pPr>
            <a:r>
              <a:rPr lang="en-US" sz="12337" b="1">
                <a:solidFill>
                  <a:srgbClr val="FF0082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98245" y="8545465"/>
            <a:ext cx="13691510" cy="1131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8"/>
              </a:lnSpc>
            </a:pPr>
            <a:r>
              <a:rPr lang="en-US" sz="8538" b="1">
                <a:solidFill>
                  <a:srgbClr val="C101FB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OPEN FOR ALL YOUR QUESTIONS!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20207" y="814658"/>
            <a:ext cx="9647586" cy="1396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38"/>
              </a:lnSpc>
            </a:pPr>
            <a:r>
              <a:rPr lang="en-US" sz="10438" b="1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PROBLEM STATEMENT</a:t>
            </a:r>
          </a:p>
        </p:txBody>
      </p:sp>
      <p:sp>
        <p:nvSpPr>
          <p:cNvPr id="3" name="Freeform 3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298185"/>
            <a:ext cx="16230600" cy="740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2" lvl="1" indent="-377826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Problem:</a:t>
            </a: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Manual identification of plant species is often time-consuming, requires specialized expertise, and is not easily scalable.</a:t>
            </a:r>
          </a:p>
          <a:p>
            <a:pPr algn="l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55652" lvl="1" indent="-377826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Need:</a:t>
            </a: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There is a critical need for an automated, efficient, and accurate solution for plant leaf classification.</a:t>
            </a:r>
          </a:p>
          <a:p>
            <a:pPr algn="l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55652" lvl="1" indent="-377826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Goal:</a:t>
            </a: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To develop and optimize a high-performing machine learning model that can correctly identify plant leaf species from real-world image data.</a:t>
            </a:r>
          </a:p>
          <a:p>
            <a:pPr algn="l">
              <a:lnSpc>
                <a:spcPts val="4900"/>
              </a:lnSpc>
            </a:pPr>
            <a:endParaRPr lang="en-US" sz="3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755652" lvl="1" indent="-377826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Impact:</a:t>
            </a: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This solution aims to contribute to improved agricultural practices and biodiversity monitoring.</a:t>
            </a:r>
          </a:p>
        </p:txBody>
      </p:sp>
      <p:sp>
        <p:nvSpPr>
          <p:cNvPr id="5" name="Freeform 5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3693586"/>
            <a:ext cx="18288000" cy="2408899"/>
            <a:chOff x="0" y="0"/>
            <a:chExt cx="24877058" cy="32768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877058" cy="3276812"/>
            </a:xfrm>
            <a:custGeom>
              <a:avLst/>
              <a:gdLst/>
              <a:ahLst/>
              <a:cxnLst/>
              <a:rect l="l" t="t" r="r" b="b"/>
              <a:pathLst>
                <a:path w="24877058" h="3276812">
                  <a:moveTo>
                    <a:pt x="0" y="0"/>
                  </a:moveTo>
                  <a:lnTo>
                    <a:pt x="24877058" y="0"/>
                  </a:lnTo>
                  <a:lnTo>
                    <a:pt x="24877058" y="3276812"/>
                  </a:lnTo>
                  <a:lnTo>
                    <a:pt x="0" y="3276812"/>
                  </a:lnTo>
                  <a:close/>
                </a:path>
              </a:pathLst>
            </a:custGeom>
            <a:gradFill rotWithShape="1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877058" cy="3314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1925" y="4066097"/>
            <a:ext cx="18288000" cy="1527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06"/>
              </a:lnSpc>
            </a:pPr>
            <a:r>
              <a:rPr lang="en-US" sz="886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Imported libraries</a:t>
            </a:r>
          </a:p>
        </p:txBody>
      </p:sp>
      <p:sp>
        <p:nvSpPr>
          <p:cNvPr id="8" name="Freeform 8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2780270" y="7990597"/>
            <a:ext cx="5560541" cy="4114800"/>
          </a:xfrm>
          <a:custGeom>
            <a:avLst/>
            <a:gdLst/>
            <a:ahLst/>
            <a:cxnLst/>
            <a:rect l="l" t="t" r="r" b="b"/>
            <a:pathLst>
              <a:path w="5560541" h="4114800">
                <a:moveTo>
                  <a:pt x="0" y="0"/>
                </a:moveTo>
                <a:lnTo>
                  <a:pt x="5560540" y="0"/>
                </a:lnTo>
                <a:lnTo>
                  <a:pt x="5560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35027" y="934382"/>
            <a:ext cx="9617946" cy="1396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38"/>
              </a:lnSpc>
            </a:pPr>
            <a:r>
              <a:rPr lang="en-US" sz="10438" b="1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IMPORTED LIBRARIES</a:t>
            </a:r>
          </a:p>
        </p:txBody>
      </p:sp>
      <p:sp>
        <p:nvSpPr>
          <p:cNvPr id="3" name="Freeform 3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977291" y="3280091"/>
            <a:ext cx="12323892" cy="4818783"/>
          </a:xfrm>
          <a:custGeom>
            <a:avLst/>
            <a:gdLst/>
            <a:ahLst/>
            <a:cxnLst/>
            <a:rect l="l" t="t" r="r" b="b"/>
            <a:pathLst>
              <a:path w="12323892" h="4818783">
                <a:moveTo>
                  <a:pt x="0" y="0"/>
                </a:moveTo>
                <a:lnTo>
                  <a:pt x="12323893" y="0"/>
                </a:lnTo>
                <a:lnTo>
                  <a:pt x="12323893" y="4818783"/>
                </a:lnTo>
                <a:lnTo>
                  <a:pt x="0" y="48187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745" t="-43426" r="-28501" b="-567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139238" y="4594909"/>
            <a:ext cx="9525" cy="868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8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35027" y="934382"/>
            <a:ext cx="9617946" cy="1396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38"/>
              </a:lnSpc>
            </a:pPr>
            <a:r>
              <a:rPr lang="en-US" sz="10438" b="1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IMPORTED LIBRARIES</a:t>
            </a:r>
          </a:p>
        </p:txBody>
      </p:sp>
      <p:sp>
        <p:nvSpPr>
          <p:cNvPr id="3" name="Freeform 3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139238" y="4594909"/>
            <a:ext cx="9525" cy="868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8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565701" y="2293272"/>
            <a:ext cx="17147072" cy="7081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3481" lvl="1" indent="-181741" algn="l">
              <a:lnSpc>
                <a:spcPts val="2356"/>
              </a:lnSpc>
              <a:buFont typeface="Arial"/>
              <a:buChar char="•"/>
            </a:pPr>
            <a:r>
              <a:rPr lang="en-US" sz="1683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pandas (as pd):</a:t>
            </a:r>
            <a:r>
              <a:rPr lang="en-US" sz="168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Used for data manipulation and analysis, especially with tabular data like CSV files.</a:t>
            </a:r>
          </a:p>
          <a:p>
            <a:pPr algn="l">
              <a:lnSpc>
                <a:spcPts val="2356"/>
              </a:lnSpc>
            </a:pPr>
            <a:endParaRPr lang="en-US" sz="1683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63481" lvl="1" indent="-181741" algn="l">
              <a:lnSpc>
                <a:spcPts val="2356"/>
              </a:lnSpc>
              <a:buFont typeface="Arial"/>
              <a:buChar char="•"/>
            </a:pPr>
            <a:r>
              <a:rPr lang="en-US" sz="1683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numpy (as np): </a:t>
            </a:r>
            <a:r>
              <a:rPr lang="en-US" sz="168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Provides support for large, multi-dimensional arrays and matrices, along with a collection of high-level mathematical functions to operate on these arrays.</a:t>
            </a:r>
          </a:p>
          <a:p>
            <a:pPr algn="l">
              <a:lnSpc>
                <a:spcPts val="2356"/>
              </a:lnSpc>
            </a:pPr>
            <a:endParaRPr lang="en-US" sz="1683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63481" lvl="1" indent="-181741" algn="l">
              <a:lnSpc>
                <a:spcPts val="2356"/>
              </a:lnSpc>
              <a:buFont typeface="Arial"/>
              <a:buChar char="•"/>
            </a:pPr>
            <a:r>
              <a:rPr lang="en-US" sz="1683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matplotlib.pyplot (as plt):</a:t>
            </a:r>
            <a:r>
              <a:rPr lang="en-US" sz="168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comprehensive library for creating static, animated, and interactive visualizations in Python, primarily used here for plotting graphs like accuracy and loss curves, and displaying images.</a:t>
            </a:r>
          </a:p>
          <a:p>
            <a:pPr algn="l">
              <a:lnSpc>
                <a:spcPts val="2356"/>
              </a:lnSpc>
            </a:pPr>
            <a:endParaRPr lang="en-US" sz="1683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63481" lvl="1" indent="-181741" algn="l">
              <a:lnSpc>
                <a:spcPts val="2356"/>
              </a:lnSpc>
              <a:buFont typeface="Arial"/>
              <a:buChar char="•"/>
            </a:pPr>
            <a:r>
              <a:rPr lang="en-US" sz="1683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 (as tf):</a:t>
            </a:r>
            <a:r>
              <a:rPr lang="en-US" sz="168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 open-source machine learning framework used for building and training neural networks.</a:t>
            </a:r>
          </a:p>
          <a:p>
            <a:pPr algn="l">
              <a:lnSpc>
                <a:spcPts val="2356"/>
              </a:lnSpc>
            </a:pPr>
            <a:endParaRPr lang="en-US" sz="1683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63481" lvl="1" indent="-181741" algn="l">
              <a:lnSpc>
                <a:spcPts val="2356"/>
              </a:lnSpc>
              <a:buFont typeface="Arial"/>
              <a:buChar char="•"/>
            </a:pPr>
            <a:r>
              <a:rPr lang="en-US" sz="1683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tensorflow.keras.applications.EfficientNetB3:</a:t>
            </a:r>
            <a:r>
              <a:rPr lang="en-US" sz="168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Imports the EfficientNetB3 model, a pre-trained convolutional neural network architecture known for its high efficiency and accuracy, often used for transfer learning.</a:t>
            </a:r>
          </a:p>
          <a:p>
            <a:pPr algn="l">
              <a:lnSpc>
                <a:spcPts val="2356"/>
              </a:lnSpc>
            </a:pPr>
            <a:endParaRPr lang="en-US" sz="1683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63481" lvl="1" indent="-181741" algn="l">
              <a:lnSpc>
                <a:spcPts val="2356"/>
              </a:lnSpc>
              <a:buFont typeface="Arial"/>
              <a:buChar char="•"/>
            </a:pPr>
            <a:r>
              <a:rPr lang="en-US" sz="1683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tensorflow.keras.applications.efficientnet.preprocess_input:</a:t>
            </a:r>
            <a:r>
              <a:rPr lang="en-US" sz="168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utility function specifically for preprocessing images to match the input requirements of EfficientNet models (e.g., scaling pixel values).</a:t>
            </a:r>
          </a:p>
          <a:p>
            <a:pPr algn="l">
              <a:lnSpc>
                <a:spcPts val="2356"/>
              </a:lnSpc>
            </a:pPr>
            <a:endParaRPr lang="en-US" sz="1683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63481" lvl="1" indent="-181741" algn="l">
              <a:lnSpc>
                <a:spcPts val="2356"/>
              </a:lnSpc>
              <a:buFont typeface="Arial"/>
              <a:buChar char="•"/>
            </a:pPr>
            <a:r>
              <a:rPr lang="en-US" sz="1683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tensorflow.keras.preprocessing.image.ImageDataGenerator:</a:t>
            </a:r>
            <a:r>
              <a:rPr lang="en-US" sz="168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Used for real-time data augmentation, which helps prevent overfitting by generating new training samples from existing ones through various transformations like rotation, shifting, and zooming.</a:t>
            </a:r>
          </a:p>
          <a:p>
            <a:pPr algn="l">
              <a:lnSpc>
                <a:spcPts val="2356"/>
              </a:lnSpc>
            </a:pPr>
            <a:endParaRPr lang="en-US" sz="1683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63481" lvl="1" indent="-181741" algn="l">
              <a:lnSpc>
                <a:spcPts val="2356"/>
              </a:lnSpc>
              <a:buFont typeface="Arial"/>
              <a:buChar char="•"/>
            </a:pPr>
            <a:r>
              <a:rPr lang="en-US" sz="1683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tensorflow.keras.layers.Input:</a:t>
            </a:r>
            <a:r>
              <a:rPr lang="en-US" sz="168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Used to instantiate a Keras tensor, which is the symbolic input of a Keras model or layer.</a:t>
            </a:r>
          </a:p>
          <a:p>
            <a:pPr algn="l">
              <a:lnSpc>
                <a:spcPts val="2356"/>
              </a:lnSpc>
            </a:pPr>
            <a:endParaRPr lang="en-US" sz="1683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63481" lvl="1" indent="-181741" algn="l">
              <a:lnSpc>
                <a:spcPts val="2356"/>
              </a:lnSpc>
              <a:buFont typeface="Arial"/>
              <a:buChar char="•"/>
            </a:pPr>
            <a:r>
              <a:rPr lang="en-US" sz="1683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tensorflow.keras.layers.GlobalAveragePooling2D:</a:t>
            </a:r>
            <a:r>
              <a:rPr lang="en-US" sz="168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Downsamples the spatial dimensions of its input by taking the average value over all features in a feature map. Commonly used in the head of CNNs.</a:t>
            </a:r>
          </a:p>
          <a:p>
            <a:pPr algn="l">
              <a:lnSpc>
                <a:spcPts val="2356"/>
              </a:lnSpc>
            </a:pPr>
            <a:endParaRPr lang="en-US" sz="1683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35027" y="934382"/>
            <a:ext cx="9617946" cy="1396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38"/>
              </a:lnSpc>
            </a:pPr>
            <a:r>
              <a:rPr lang="en-US" sz="10438" b="1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IMPORTED LIBRARIES</a:t>
            </a:r>
          </a:p>
        </p:txBody>
      </p:sp>
      <p:sp>
        <p:nvSpPr>
          <p:cNvPr id="3" name="Freeform 3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139238" y="4594909"/>
            <a:ext cx="9525" cy="868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8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758682" y="2186305"/>
            <a:ext cx="16500618" cy="707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endParaRPr/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tensorflow.keras.layers.Dropout:</a:t>
            </a:r>
            <a:r>
              <a:rPr lang="en-US" sz="17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regularization technique that randomly sets a fraction of input units to 0 at each update during training time, which helps prevent overfitting.</a:t>
            </a: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tensorflow.keras.layers.Dense:</a:t>
            </a:r>
            <a:r>
              <a:rPr lang="en-US" sz="17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fully connected neural network layer, often used as the output layer or for classification in neural networks.</a:t>
            </a: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tensorflow.keras.models.Model:</a:t>
            </a:r>
            <a:r>
              <a:rPr lang="en-US" sz="17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Used to group layers into an object with training and inference features, allowing for more flexible model architectures than Sequential.</a:t>
            </a: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tensorflow.keras.callbacks.EarlyStopping:</a:t>
            </a:r>
            <a:r>
              <a:rPr lang="en-US" sz="17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callback that stops training when a monitored metric has stopped improving, preventing overfitting and saving training time.</a:t>
            </a: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tensorflow.keras.callbacks.ReduceLROnPlateau:</a:t>
            </a:r>
            <a:r>
              <a:rPr lang="en-US" sz="17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callback that reduces the learning rate when a metric has stopped improving, helping the model to converge more finely.</a:t>
            </a: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tensorflow.keras.callbacks.LearningRateScheduler:</a:t>
            </a:r>
            <a:r>
              <a:rPr lang="en-US" sz="17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callback that allows you to schedule the learning rate's value over epochs.</a:t>
            </a: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sklearn.model_selection.train_test_split:</a:t>
            </a:r>
            <a:r>
              <a:rPr lang="en-US" sz="17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function for splitting arrays or matrices into random train and test subsets.</a:t>
            </a: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sklearn.preprocessing.LabelEncoder:</a:t>
            </a:r>
            <a:r>
              <a:rPr lang="en-US" sz="17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Used to encode target labels with values between 0 and n_classes-1, useful for converting categorical labels into numerical format for model training.</a:t>
            </a: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67031" lvl="1" indent="-183515" algn="l">
              <a:lnSpc>
                <a:spcPts val="2380"/>
              </a:lnSpc>
              <a:buFont typeface="Arial"/>
              <a:buChar char="•"/>
            </a:pPr>
            <a:r>
              <a:rPr lang="en-US" sz="1700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PIL.Image (from Pillow):</a:t>
            </a:r>
            <a:r>
              <a:rPr lang="en-US" sz="17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module from the Pillow library used for opening, manipulating, and saving many different image file formats.</a:t>
            </a:r>
          </a:p>
          <a:p>
            <a:pPr algn="l">
              <a:lnSpc>
                <a:spcPts val="2380"/>
              </a:lnSpc>
            </a:pPr>
            <a:endParaRPr lang="en-US" sz="17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35027" y="934382"/>
            <a:ext cx="9617946" cy="1396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38"/>
              </a:lnSpc>
            </a:pPr>
            <a:r>
              <a:rPr lang="en-US" sz="10438" b="1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IMPORTED LIBRARIES</a:t>
            </a:r>
          </a:p>
        </p:txBody>
      </p:sp>
      <p:sp>
        <p:nvSpPr>
          <p:cNvPr id="3" name="Freeform 3"/>
          <p:cNvSpPr/>
          <p:nvPr/>
        </p:nvSpPr>
        <p:spPr>
          <a:xfrm>
            <a:off x="15879283" y="766647"/>
            <a:ext cx="4817434" cy="4817434"/>
          </a:xfrm>
          <a:custGeom>
            <a:avLst/>
            <a:gdLst/>
            <a:ahLst/>
            <a:cxnLst/>
            <a:rect l="l" t="t" r="r" b="b"/>
            <a:pathLst>
              <a:path w="4817434" h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700611" y="-1967240"/>
            <a:ext cx="3504866" cy="3504866"/>
          </a:xfrm>
          <a:custGeom>
            <a:avLst/>
            <a:gdLst/>
            <a:ahLst/>
            <a:cxnLst/>
            <a:rect l="l" t="t" r="r" b="b"/>
            <a:pathLst>
              <a:path w="3504866" h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395202" y="7060732"/>
            <a:ext cx="5974530" cy="5974530"/>
          </a:xfrm>
          <a:custGeom>
            <a:avLst/>
            <a:gdLst/>
            <a:ahLst/>
            <a:cxnLst/>
            <a:rect l="l" t="t" r="r" b="b"/>
            <a:pathLst>
              <a:path w="5974530" h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139238" y="4594909"/>
            <a:ext cx="9525" cy="868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98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509588" y="2314526"/>
            <a:ext cx="16749712" cy="626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random:</a:t>
            </a:r>
            <a:r>
              <a:rPr lang="en-US" sz="1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Implements pseudo-random number generators for various distributions, used here for setting a seed for reproducibility.</a:t>
            </a:r>
          </a:p>
          <a:p>
            <a:pPr algn="l">
              <a:lnSpc>
                <a:spcPts val="2520"/>
              </a:lnSpc>
            </a:pPr>
            <a:endParaRPr lang="en-US" sz="18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warnings:</a:t>
            </a:r>
            <a:r>
              <a:rPr lang="en-US" sz="1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Used to control how warnings are handled in Python, specifically to ignore them in this code.</a:t>
            </a:r>
          </a:p>
          <a:p>
            <a:pPr algn="l">
              <a:lnSpc>
                <a:spcPts val="2520"/>
              </a:lnSpc>
            </a:pPr>
            <a:endParaRPr lang="en-US" sz="18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sklearn.metrics.confusion_matrix:</a:t>
            </a:r>
            <a:r>
              <a:rPr lang="en-US" sz="1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Computes a confusion matrix to evaluate the accuracy of a classification.</a:t>
            </a:r>
          </a:p>
          <a:p>
            <a:pPr algn="l">
              <a:lnSpc>
                <a:spcPts val="2520"/>
              </a:lnSpc>
            </a:pPr>
            <a:endParaRPr lang="en-US" sz="18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sklearn.metrics.ConfusionMatrixDisplay:</a:t>
            </a:r>
            <a:r>
              <a:rPr lang="en-US" sz="1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Used to plot the confusion matrix.</a:t>
            </a:r>
          </a:p>
          <a:p>
            <a:pPr algn="l">
              <a:lnSpc>
                <a:spcPts val="2520"/>
              </a:lnSpc>
            </a:pPr>
            <a:endParaRPr lang="en-US" sz="18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tensorflow.keras.models.Sequential:</a:t>
            </a:r>
            <a:r>
              <a:rPr lang="en-US" sz="1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linear stack of layers, suitable for building simple models layer by layer.</a:t>
            </a:r>
          </a:p>
          <a:p>
            <a:pPr algn="l">
              <a:lnSpc>
                <a:spcPts val="2520"/>
              </a:lnSpc>
            </a:pPr>
            <a:endParaRPr lang="en-US" sz="18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tensorflow.keras.layers.Conv2D:</a:t>
            </a:r>
            <a:r>
              <a:rPr lang="en-US" sz="1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2D convolutional layer, fundamental for image processing in CNNs.</a:t>
            </a:r>
          </a:p>
          <a:p>
            <a:pPr algn="l">
              <a:lnSpc>
                <a:spcPts val="2520"/>
              </a:lnSpc>
            </a:pPr>
            <a:endParaRPr lang="en-US" sz="18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tensorflow.keras.layers.MaxPooling2D:</a:t>
            </a:r>
            <a:r>
              <a:rPr lang="en-US" sz="1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pooling layer that performs max pooling operation, reducing the spatial dimensions of the output volume.</a:t>
            </a:r>
          </a:p>
          <a:p>
            <a:pPr algn="l">
              <a:lnSpc>
                <a:spcPts val="2520"/>
              </a:lnSpc>
            </a:pPr>
            <a:endParaRPr lang="en-US" sz="18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tensorflow.keras.layers.BatchNormalization:</a:t>
            </a:r>
            <a:r>
              <a:rPr lang="en-US" sz="1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technique for improving the training stability and performance of deep neural networks by normalizing the inputs of layers.</a:t>
            </a:r>
          </a:p>
          <a:p>
            <a:pPr algn="l">
              <a:lnSpc>
                <a:spcPts val="2520"/>
              </a:lnSpc>
            </a:pPr>
            <a:endParaRPr lang="en-US" sz="18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tensorflow.keras.layers.LeakyReLU:</a:t>
            </a:r>
            <a:r>
              <a:rPr lang="en-US" sz="18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 activation function that allows a small, non-zero gradient when the input is negative, potentially preventing "dying ReLUs".</a:t>
            </a:r>
          </a:p>
          <a:p>
            <a:pPr algn="l">
              <a:lnSpc>
                <a:spcPts val="2520"/>
              </a:lnSpc>
            </a:pPr>
            <a:endParaRPr lang="en-US" sz="18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1484</Words>
  <Application>Microsoft Office PowerPoint</Application>
  <PresentationFormat>Custom</PresentationFormat>
  <Paragraphs>175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Gotham</vt:lpstr>
      <vt:lpstr>Calibri</vt:lpstr>
      <vt:lpstr>Canva Sans</vt:lpstr>
      <vt:lpstr>Bebas Neue Cyrillic</vt:lpstr>
      <vt:lpstr>Canva Sans Bold</vt:lpstr>
      <vt:lpstr>Arimo</vt:lpstr>
      <vt:lpstr>Arimo Bold</vt:lpstr>
      <vt:lpstr>Arial</vt:lpstr>
      <vt:lpstr>Big Shoulders Display Bold</vt:lpstr>
      <vt:lpstr>Nickainley</vt:lpstr>
      <vt:lpstr>Mokoto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Decode the Leaf! – ML Image Classification</dc:title>
  <dc:creator>DeLL</dc:creator>
  <cp:lastModifiedBy>nada mahmoud</cp:lastModifiedBy>
  <cp:revision>2</cp:revision>
  <dcterms:created xsi:type="dcterms:W3CDTF">2006-08-16T00:00:00Z</dcterms:created>
  <dcterms:modified xsi:type="dcterms:W3CDTF">2025-08-16T07:06:32Z</dcterms:modified>
  <dc:identifier>DAGt7o_rFoc</dc:identifier>
</cp:coreProperties>
</file>